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3"/>
    <p:sldId id="264" r:id="rId4"/>
    <p:sldId id="295" r:id="rId5"/>
    <p:sldId id="271" r:id="rId6"/>
    <p:sldId id="267" r:id="rId7"/>
    <p:sldId id="268" r:id="rId8"/>
    <p:sldId id="269" r:id="rId9"/>
    <p:sldId id="270" r:id="rId10"/>
    <p:sldId id="296" r:id="rId11"/>
    <p:sldId id="298" r:id="rId12"/>
    <p:sldId id="299" r:id="rId13"/>
    <p:sldId id="301" r:id="rId14"/>
    <p:sldId id="302" r:id="rId15"/>
    <p:sldId id="303" r:id="rId16"/>
    <p:sldId id="304" r:id="rId17"/>
    <p:sldId id="300" r:id="rId18"/>
    <p:sldId id="383" r:id="rId19"/>
    <p:sldId id="384" r:id="rId21"/>
    <p:sldId id="307" r:id="rId22"/>
    <p:sldId id="306" r:id="rId23"/>
    <p:sldId id="308" r:id="rId24"/>
    <p:sldId id="337" r:id="rId25"/>
    <p:sldId id="338" r:id="rId26"/>
    <p:sldId id="339" r:id="rId27"/>
    <p:sldId id="340" r:id="rId28"/>
    <p:sldId id="341" r:id="rId29"/>
    <p:sldId id="342" r:id="rId30"/>
    <p:sldId id="385" r:id="rId31"/>
    <p:sldId id="309" r:id="rId32"/>
    <p:sldId id="273" r:id="rId33"/>
    <p:sldId id="274" r:id="rId34"/>
    <p:sldId id="330" r:id="rId35"/>
    <p:sldId id="334" r:id="rId36"/>
    <p:sldId id="386" r:id="rId37"/>
    <p:sldId id="311" r:id="rId38"/>
    <p:sldId id="278" r:id="rId39"/>
    <p:sldId id="345" r:id="rId40"/>
    <p:sldId id="346" r:id="rId41"/>
    <p:sldId id="347" r:id="rId42"/>
    <p:sldId id="316" r:id="rId43"/>
    <p:sldId id="335" r:id="rId44"/>
    <p:sldId id="317" r:id="rId45"/>
    <p:sldId id="323" r:id="rId46"/>
    <p:sldId id="325" r:id="rId47"/>
    <p:sldId id="388" r:id="rId48"/>
    <p:sldId id="389" r:id="rId49"/>
    <p:sldId id="390" r:id="rId50"/>
    <p:sldId id="315" r:id="rId51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e3b33c6-7f3d-45af-b2b7-7154b2128e99}">
          <p14:sldIdLst>
            <p14:sldId id="257"/>
            <p14:sldId id="264"/>
            <p14:sldId id="295"/>
            <p14:sldId id="271"/>
            <p14:sldId id="267"/>
            <p14:sldId id="268"/>
            <p14:sldId id="269"/>
            <p14:sldId id="270"/>
            <p14:sldId id="296"/>
            <p14:sldId id="298"/>
            <p14:sldId id="299"/>
            <p14:sldId id="301"/>
            <p14:sldId id="302"/>
            <p14:sldId id="303"/>
            <p14:sldId id="304"/>
            <p14:sldId id="300"/>
            <p14:sldId id="383"/>
            <p14:sldId id="384"/>
            <p14:sldId id="307"/>
            <p14:sldId id="306"/>
            <p14:sldId id="308"/>
            <p14:sldId id="337"/>
            <p14:sldId id="338"/>
            <p14:sldId id="339"/>
            <p14:sldId id="340"/>
            <p14:sldId id="341"/>
            <p14:sldId id="342"/>
            <p14:sldId id="385"/>
            <p14:sldId id="309"/>
          </p14:sldIdLst>
        </p14:section>
        <p14:section name="无标题节" id="{2fbe3907-a85a-4e98-9e0d-4c5607c1d9f0}">
          <p14:sldIdLst>
            <p14:sldId id="273"/>
            <p14:sldId id="274"/>
            <p14:sldId id="330"/>
            <p14:sldId id="334"/>
            <p14:sldId id="386"/>
            <p14:sldId id="311"/>
            <p14:sldId id="278"/>
            <p14:sldId id="345"/>
            <p14:sldId id="346"/>
            <p14:sldId id="347"/>
            <p14:sldId id="316"/>
            <p14:sldId id="335"/>
            <p14:sldId id="317"/>
            <p14:sldId id="323"/>
            <p14:sldId id="325"/>
            <p14:sldId id="388"/>
            <p14:sldId id="389"/>
            <p14:sldId id="390"/>
            <p14:sldId id="3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gs" Target="tags/tag6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122238"/>
            <a:ext cx="10972800" cy="6008687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DD6E96-DCD8-49F8-A7BB-B0C7D93FDBD9}" type="datetimeFigureOut"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www.unjs.com/Special/dazirandeqishizuowen/" TargetMode="External"/><Relationship Id="rId2" Type="http://schemas.openxmlformats.org/officeDocument/2006/relationships/hyperlink" Target="https://www.unjs.com/Special/shui/" TargetMode="External"/><Relationship Id="rId1" Type="http://schemas.openxmlformats.org/officeDocument/2006/relationships/hyperlink" Target="https://www.unjs.com/Special/yu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5.png"/><Relationship Id="rId7" Type="http://schemas.openxmlformats.org/officeDocument/2006/relationships/tags" Target="../tags/tag3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tags" Target="../tags/tag5.xml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印刷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2785745"/>
            <a:ext cx="12188825" cy="4153535"/>
          </a:xfrm>
          <a:prstGeom prst="rect">
            <a:avLst/>
          </a:prstGeom>
        </p:spPr>
      </p:pic>
      <p:sp>
        <p:nvSpPr>
          <p:cNvPr id="10" name="PA_圆角矩形 9"/>
          <p:cNvSpPr/>
          <p:nvPr>
            <p:custDataLst>
              <p:tags r:id="rId2"/>
            </p:custDataLst>
          </p:nvPr>
        </p:nvSpPr>
        <p:spPr>
          <a:xfrm>
            <a:off x="4214178" y="4413885"/>
            <a:ext cx="3995420" cy="360045"/>
          </a:xfrm>
          <a:prstGeom prst="roundRect">
            <a:avLst>
              <a:gd name="adj" fmla="val 50000"/>
            </a:avLst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b="1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湖南师范大学附属</a:t>
            </a:r>
            <a:r>
              <a:rPr lang="zh-CN" b="1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小学安全宣讲</a:t>
            </a:r>
            <a:endParaRPr lang="zh-CN" b="1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2" name="PA_文本框 3"/>
          <p:cNvSpPr txBox="1"/>
          <p:nvPr>
            <p:custDataLst>
              <p:tags r:id="rId3"/>
            </p:custDataLst>
          </p:nvPr>
        </p:nvSpPr>
        <p:spPr>
          <a:xfrm>
            <a:off x="1061720" y="2894330"/>
            <a:ext cx="1051115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开学第一课</a:t>
            </a:r>
            <a:r>
              <a:rPr lang="en-US" alt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sz="4500" b="1" kern="2200" spc="600" dirty="0" smtClean="0">
              <a:solidFill>
                <a:srgbClr val="F2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岳麓特巡警大队</a:t>
            </a:r>
            <a:r>
              <a:rPr 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5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4500" b="1" kern="2200" spc="600" dirty="0" smtClean="0">
              <a:solidFill>
                <a:srgbClr val="F2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6"/>
          <p:cNvSpPr txBox="1">
            <a:spLocks noChangeArrowheads="1"/>
          </p:cNvSpPr>
          <p:nvPr/>
        </p:nvSpPr>
        <p:spPr bwMode="auto">
          <a:xfrm>
            <a:off x="4604371" y="4876483"/>
            <a:ext cx="32258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汇报人：柳林啸</a:t>
            </a:r>
            <a:r>
              <a:rPr lang="en-US" altLang="zh-CN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 时间：</a:t>
            </a:r>
            <a:r>
              <a:rPr lang="en-US" altLang="zh-CN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月</a:t>
            </a:r>
            <a:endParaRPr lang="zh-CN" altLang="en-US" sz="1500" b="1" dirty="0">
              <a:solidFill>
                <a:srgbClr val="F2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31115"/>
            <a:ext cx="2917825" cy="2932430"/>
          </a:xfrm>
          <a:prstGeom prst="rect">
            <a:avLst/>
          </a:prstGeom>
        </p:spPr>
      </p:pic>
      <p:pic>
        <p:nvPicPr>
          <p:cNvPr id="13" name="图片 12" descr="255daa9c7c2a0bde3558517a3f6a55a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" y="4043680"/>
            <a:ext cx="1720215" cy="635635"/>
          </a:xfrm>
          <a:prstGeom prst="rect">
            <a:avLst/>
          </a:prstGeom>
        </p:spPr>
      </p:pic>
      <p:pic>
        <p:nvPicPr>
          <p:cNvPr id="18" name="图片 17" descr="09eea02a48ac f833b9858910a08d5c1b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47455" y="871855"/>
            <a:ext cx="2724785" cy="1913890"/>
          </a:xfrm>
          <a:prstGeom prst="rect">
            <a:avLst/>
          </a:prstGeom>
        </p:spPr>
      </p:pic>
      <p:pic>
        <p:nvPicPr>
          <p:cNvPr id="19" name="图片 18" descr="印刷 页面 (4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 bldLvl="0" animBg="1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31522" y="3130964"/>
            <a:ext cx="1043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cs typeface="+mn-ea"/>
                <a:sym typeface="+mn-lt"/>
              </a:rPr>
              <a:t>什么是校园欺凌？</a:t>
            </a:r>
            <a:endParaRPr lang="zh-CN" altLang="en-US" sz="6000" b="1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195837" y="1567521"/>
            <a:ext cx="744732" cy="719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8251431" y="1567520"/>
            <a:ext cx="744732" cy="719487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5033882" y="790144"/>
            <a:ext cx="2124236" cy="21242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b="1" dirty="0">
                <a:cs typeface="+mn-ea"/>
                <a:sym typeface="+mn-lt"/>
              </a:rPr>
              <a:t>1</a:t>
            </a:r>
            <a:endParaRPr lang="zh-CN" altLang="en-US" sz="9600" b="1" dirty="0"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18" y="3975225"/>
            <a:ext cx="3054177" cy="3054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140135" y="48662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什么是校园欺凌</a:t>
            </a:r>
            <a:endParaRPr lang="zh-CN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1" y="531586"/>
            <a:ext cx="692448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2433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56284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451324" y="5054044"/>
            <a:ext cx="5214937" cy="7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zh-CN" altLang="en-US" sz="2400" baseline="0" dirty="0">
                <a:latin typeface="+mn-lt"/>
                <a:ea typeface="+mn-ea"/>
                <a:cs typeface="+mn-ea"/>
                <a:sym typeface="+mn-lt"/>
              </a:rPr>
              <a:t>行为欺凌在校园暴力现象中最为普遍。</a:t>
            </a:r>
            <a:endParaRPr lang="zh-CN" altLang="en-US" sz="2400" baseline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0162" y="1751824"/>
            <a:ext cx="2077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校园欺凌</a:t>
            </a:r>
            <a:endParaRPr lang="zh-CN" altLang="en-US" sz="32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944914" y="3095658"/>
            <a:ext cx="1908123" cy="1908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cs typeface="+mn-ea"/>
                <a:sym typeface="+mn-lt"/>
              </a:rPr>
              <a:t>行为欺凌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104732" y="3095658"/>
            <a:ext cx="1908123" cy="19081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cs typeface="+mn-ea"/>
                <a:sym typeface="+mn-lt"/>
              </a:rPr>
              <a:t>语言暴力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264550" y="3095658"/>
            <a:ext cx="1908123" cy="1908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心理暴力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24" name="左大括号 23"/>
          <p:cNvSpPr/>
          <p:nvPr/>
        </p:nvSpPr>
        <p:spPr>
          <a:xfrm rot="5400000">
            <a:off x="5922787" y="-378109"/>
            <a:ext cx="244326" cy="6488383"/>
          </a:xfrm>
          <a:prstGeom prst="leftBrace">
            <a:avLst>
              <a:gd name="adj1" fmla="val 76549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6216670" y="3414415"/>
            <a:ext cx="4572001" cy="1908680"/>
          </a:xfrm>
          <a:prstGeom prst="roundRect">
            <a:avLst>
              <a:gd name="adj" fmla="val 98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140135" y="48662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什么是校园欺凌</a:t>
            </a:r>
            <a:endParaRPr lang="zh-CN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1" y="531586"/>
            <a:ext cx="692448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2433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56284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584138" y="3630091"/>
            <a:ext cx="3837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       主要指以暴力手段对被侵害者的人身和财产进行侵害，它包括打架斗殴、敲诈勒索、抢劫等。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9" y="2098637"/>
            <a:ext cx="5365278" cy="3445514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6216670" y="2365828"/>
            <a:ext cx="4572001" cy="914400"/>
          </a:xfrm>
          <a:prstGeom prst="roundRect">
            <a:avLst>
              <a:gd name="adj" fmla="val 234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cs typeface="+mn-ea"/>
                <a:sym typeface="+mn-lt"/>
              </a:rPr>
              <a:t>行为欺凌</a:t>
            </a:r>
            <a:endParaRPr lang="zh-CN" altLang="en-US" sz="32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0135" y="48662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什么是校园欺凌</a:t>
            </a:r>
            <a:endParaRPr lang="zh-CN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1" y="531586"/>
            <a:ext cx="692448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2433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56284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216670" y="3414415"/>
            <a:ext cx="4572001" cy="1908680"/>
          </a:xfrm>
          <a:prstGeom prst="roundRect">
            <a:avLst>
              <a:gd name="adj" fmla="val 98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584138" y="3630091"/>
            <a:ext cx="3837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        主要指通过语言对精神达到严重程度的侵害行为，如起侮辱性外号、造谣污蔑等行为。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216670" y="2365828"/>
            <a:ext cx="4572001" cy="914400"/>
          </a:xfrm>
          <a:prstGeom prst="roundRect">
            <a:avLst>
              <a:gd name="adj" fmla="val 234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语言暴力</a:t>
            </a:r>
            <a:endParaRPr lang="zh-CN" altLang="en-US" sz="3200" b="1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069882"/>
            <a:ext cx="5072743" cy="3652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0135" y="48662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什么是校园欺凌</a:t>
            </a:r>
            <a:endParaRPr lang="zh-CN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1" y="531586"/>
            <a:ext cx="692448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2433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56284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216670" y="3414414"/>
            <a:ext cx="4572001" cy="2260671"/>
          </a:xfrm>
          <a:prstGeom prst="roundRect">
            <a:avLst>
              <a:gd name="adj" fmla="val 98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584138" y="3572035"/>
            <a:ext cx="3837064" cy="188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       主要指通过言语、行为或其他方式对精神达到严重程度的侵害行驶。如恐吓、侮辱、歧视、排斥等。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216670" y="2365828"/>
            <a:ext cx="4572001" cy="914400"/>
          </a:xfrm>
          <a:prstGeom prst="roundRect">
            <a:avLst>
              <a:gd name="adj" fmla="val 234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cs typeface="+mn-ea"/>
                <a:sym typeface="+mn-lt"/>
              </a:rPr>
              <a:t>心理暴力</a:t>
            </a:r>
            <a:endParaRPr lang="zh-CN" altLang="en-US" sz="3200" b="1" dirty="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58" y="2289628"/>
            <a:ext cx="4513943" cy="3385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8"/>
          <p:cNvSpPr/>
          <p:nvPr/>
        </p:nvSpPr>
        <p:spPr>
          <a:xfrm>
            <a:off x="944596" y="1989182"/>
            <a:ext cx="3541486" cy="841828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44596" y="3100298"/>
            <a:ext cx="52121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cs typeface="+mn-ea"/>
                <a:sym typeface="+mn-lt"/>
              </a:rPr>
              <a:t>你所在的学校有发生过校园暴力事件吗？</a:t>
            </a:r>
            <a:endParaRPr lang="en-US" altLang="zh-CN" sz="3200" b="1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cs typeface="+mn-ea"/>
                <a:sym typeface="+mn-lt"/>
              </a:rPr>
              <a:t>看到了，你会怎么做呢？ 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7" name="标题 10"/>
          <p:cNvSpPr>
            <a:spLocks noGrp="1"/>
          </p:cNvSpPr>
          <p:nvPr>
            <p:ph type="title"/>
          </p:nvPr>
        </p:nvSpPr>
        <p:spPr>
          <a:xfrm>
            <a:off x="944596" y="2093219"/>
            <a:ext cx="3541486" cy="662782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互相交流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526" y="481951"/>
            <a:ext cx="1637673" cy="15541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1" b="1631"/>
          <a:stretch>
            <a:fillRect/>
          </a:stretch>
        </p:blipFill>
        <p:spPr>
          <a:xfrm>
            <a:off x="6423790" y="2660610"/>
            <a:ext cx="5825672" cy="318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0135" y="48662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向校园欺凌说不</a:t>
            </a:r>
            <a:endParaRPr lang="zh-CN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1" y="531586"/>
            <a:ext cx="692448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2433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56284" y="531586"/>
            <a:ext cx="103867" cy="366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86413" y="3572320"/>
            <a:ext cx="5686471" cy="2242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cs typeface="+mn-ea"/>
                <a:sym typeface="+mn-lt"/>
              </a:rPr>
              <a:t>法律规定殴打他人或故意伤害他人身体的行为，都属于违法行为。我们要树立正确的价值观，坚决向校园暴力说“不”。不崇拜暴力文化，不参与校园暴力。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286413" y="2357921"/>
            <a:ext cx="49552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cs typeface="+mn-ea"/>
                <a:sym typeface="+mn-lt"/>
              </a:rPr>
              <a:t>向校园欺凌说</a:t>
            </a:r>
            <a:r>
              <a:rPr lang="zh-CN" altLang="en-US" sz="6600" b="1" dirty="0">
                <a:solidFill>
                  <a:schemeClr val="accent1"/>
                </a:solidFill>
                <a:cs typeface="+mn-ea"/>
                <a:sym typeface="+mn-lt"/>
              </a:rPr>
              <a:t>不！</a:t>
            </a:r>
            <a:endParaRPr lang="zh-CN" altLang="en-US" sz="3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58650" y="2778835"/>
            <a:ext cx="3098505" cy="3098505"/>
            <a:chOff x="1140135" y="2130307"/>
            <a:chExt cx="3098505" cy="3098505"/>
          </a:xfrm>
        </p:grpSpPr>
        <p:sp>
          <p:nvSpPr>
            <p:cNvPr id="8" name="椭圆 7"/>
            <p:cNvSpPr/>
            <p:nvPr/>
          </p:nvSpPr>
          <p:spPr>
            <a:xfrm>
              <a:off x="1140135" y="2130307"/>
              <a:ext cx="3098505" cy="30985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367749" y="2357921"/>
              <a:ext cx="2643275" cy="26432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46086" y="2748534"/>
              <a:ext cx="2396810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500" b="1" dirty="0">
                  <a:cs typeface="+mn-ea"/>
                  <a:sym typeface="+mn-lt"/>
                </a:rPr>
                <a:t>NO</a:t>
              </a:r>
              <a:endParaRPr lang="zh-CN" altLang="en-US" sz="9600" b="1" dirty="0"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64" y="1491276"/>
            <a:ext cx="2664728" cy="19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32809" y="447372"/>
            <a:ext cx="10224667" cy="1270847"/>
          </a:xfrm>
        </p:spPr>
        <p:txBody>
          <a:bodyPr wrap="square">
            <a:normAutofit fontScale="90000"/>
          </a:bodyPr>
          <a:lstStyle/>
          <a:p>
            <a:r>
              <a:rPr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+mn-ea"/>
                <a:sym typeface="+mn-lt"/>
              </a:rPr>
              <a:t>什么是法？与未成年人相关的法律有哪些？</a:t>
            </a:r>
            <a:br>
              <a:rPr lang="zh-CN" altLang="en-US" dirty="0">
                <a:solidFill>
                  <a:srgbClr val="F6DEA5"/>
                </a:solidFill>
                <a:cs typeface="+mn-ea"/>
                <a:sym typeface="+mn-lt"/>
              </a:rPr>
            </a:br>
            <a:endParaRPr lang="zh-CN" altLang="en-US" dirty="0"/>
          </a:p>
        </p:txBody>
      </p:sp>
      <p:grpSp>
        <p:nvGrpSpPr>
          <p:cNvPr id="3" name="Group 3"/>
          <p:cNvGrpSpPr/>
          <p:nvPr/>
        </p:nvGrpSpPr>
        <p:grpSpPr bwMode="auto">
          <a:xfrm>
            <a:off x="2097" y="2488439"/>
            <a:ext cx="2732088" cy="970223"/>
            <a:chOff x="0" y="0"/>
            <a:chExt cx="1484" cy="527"/>
          </a:xfrm>
        </p:grpSpPr>
        <p:sp>
          <p:nvSpPr>
            <p:cNvPr id="4" name="未知"/>
            <p:cNvSpPr/>
            <p:nvPr/>
          </p:nvSpPr>
          <p:spPr bwMode="auto">
            <a:xfrm>
              <a:off x="84" y="0"/>
              <a:ext cx="1400" cy="527"/>
            </a:xfrm>
            <a:custGeom>
              <a:avLst/>
              <a:gdLst>
                <a:gd name="T0" fmla="*/ 0 w 1400"/>
                <a:gd name="T1" fmla="*/ 108 h 527"/>
                <a:gd name="T2" fmla="*/ 837 w 1400"/>
                <a:gd name="T3" fmla="*/ 527 h 527"/>
                <a:gd name="T4" fmla="*/ 1400 w 1400"/>
                <a:gd name="T5" fmla="*/ 332 h 527"/>
                <a:gd name="T6" fmla="*/ 281 w 1400"/>
                <a:gd name="T7" fmla="*/ 0 h 527"/>
                <a:gd name="T8" fmla="*/ 0 w 1400"/>
                <a:gd name="T9" fmla="*/ 108 h 5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0" h="527">
                  <a:moveTo>
                    <a:pt x="0" y="108"/>
                  </a:moveTo>
                  <a:lnTo>
                    <a:pt x="837" y="527"/>
                  </a:lnTo>
                  <a:lnTo>
                    <a:pt x="1400" y="332"/>
                  </a:lnTo>
                  <a:lnTo>
                    <a:pt x="281" y="0"/>
                  </a:lnTo>
                  <a:lnTo>
                    <a:pt x="0" y="108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D4D4D"/>
                </a:gs>
              </a:gsLst>
              <a:lin ang="2700000" scaled="1"/>
            </a:gradFill>
            <a:ln w="9525">
              <a:round/>
            </a:ln>
            <a:effectLst/>
            <a:scene3d>
              <a:camera prst="legacyObliqueBottom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4D4D4D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90500" dir="5400000" algn="ctr" rotWithShape="0">
                      <a:schemeClr val="bg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-9180000">
              <a:off x="0" y="380"/>
              <a:ext cx="942" cy="144"/>
            </a:xfrm>
            <a:custGeom>
              <a:avLst/>
              <a:gdLst>
                <a:gd name="T0" fmla="*/ 41 w 21600"/>
                <a:gd name="T1" fmla="*/ 0 h 21600"/>
                <a:gd name="T2" fmla="*/ 21 w 21600"/>
                <a:gd name="T3" fmla="*/ 1 h 21600"/>
                <a:gd name="T4" fmla="*/ 0 w 21600"/>
                <a:gd name="T5" fmla="*/ 0 h 21600"/>
                <a:gd name="T6" fmla="*/ 2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11 w 21600"/>
                <a:gd name="T13" fmla="*/ 1800 h 21600"/>
                <a:gd name="T14" fmla="*/ 19811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96969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solidFill>
                  <a:prstClr val="black"/>
                </a:solidFill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89845" y="3128579"/>
            <a:ext cx="3159207" cy="1995676"/>
            <a:chOff x="2367769" y="1456621"/>
            <a:chExt cx="2369405" cy="1496757"/>
          </a:xfrm>
        </p:grpSpPr>
        <p:sp>
          <p:nvSpPr>
            <p:cNvPr id="7" name="未知"/>
            <p:cNvSpPr/>
            <p:nvPr/>
          </p:nvSpPr>
          <p:spPr bwMode="auto">
            <a:xfrm>
              <a:off x="2367769" y="2007549"/>
              <a:ext cx="2261705" cy="945829"/>
            </a:xfrm>
            <a:custGeom>
              <a:avLst/>
              <a:gdLst>
                <a:gd name="T0" fmla="*/ 2147483647 w 1698"/>
                <a:gd name="T1" fmla="*/ 1665520041 h 710"/>
                <a:gd name="T2" fmla="*/ 2147483647 w 1698"/>
                <a:gd name="T3" fmla="*/ 858563675 h 710"/>
                <a:gd name="T4" fmla="*/ 1386013042 w 1698"/>
                <a:gd name="T5" fmla="*/ 0 h 710"/>
                <a:gd name="T6" fmla="*/ 0 w 1698"/>
                <a:gd name="T7" fmla="*/ 473851439 h 710"/>
                <a:gd name="T8" fmla="*/ 2147483647 w 1698"/>
                <a:gd name="T9" fmla="*/ 1665520041 h 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8" h="710">
                  <a:moveTo>
                    <a:pt x="1002" y="710"/>
                  </a:moveTo>
                  <a:lnTo>
                    <a:pt x="1698" y="366"/>
                  </a:lnTo>
                  <a:lnTo>
                    <a:pt x="591" y="0"/>
                  </a:lnTo>
                  <a:lnTo>
                    <a:pt x="0" y="202"/>
                  </a:lnTo>
                  <a:lnTo>
                    <a:pt x="1002" y="710"/>
                  </a:lnTo>
                  <a:close/>
                </a:path>
              </a:pathLst>
            </a:custGeom>
            <a:solidFill>
              <a:srgbClr val="C0C0C0">
                <a:alpha val="3803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90500" dir="5400000" algn="ctr" rotWithShape="0">
                      <a:schemeClr val="bg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8" name="未知"/>
            <p:cNvSpPr/>
            <p:nvPr/>
          </p:nvSpPr>
          <p:spPr bwMode="auto">
            <a:xfrm>
              <a:off x="2475469" y="1456621"/>
              <a:ext cx="2261705" cy="945829"/>
            </a:xfrm>
            <a:custGeom>
              <a:avLst/>
              <a:gdLst>
                <a:gd name="T0" fmla="*/ 2147483647 w 1698"/>
                <a:gd name="T1" fmla="*/ 1665523104 h 710"/>
                <a:gd name="T2" fmla="*/ 2147483647 w 1698"/>
                <a:gd name="T3" fmla="*/ 858565996 h 710"/>
                <a:gd name="T4" fmla="*/ 1386013042 w 1698"/>
                <a:gd name="T5" fmla="*/ 0 h 710"/>
                <a:gd name="T6" fmla="*/ 0 w 1698"/>
                <a:gd name="T7" fmla="*/ 473853406 h 710"/>
                <a:gd name="T8" fmla="*/ 2147483647 w 1698"/>
                <a:gd name="T9" fmla="*/ 1665523104 h 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8" h="710">
                  <a:moveTo>
                    <a:pt x="1002" y="710"/>
                  </a:moveTo>
                  <a:lnTo>
                    <a:pt x="1698" y="366"/>
                  </a:lnTo>
                  <a:lnTo>
                    <a:pt x="591" y="0"/>
                  </a:lnTo>
                  <a:lnTo>
                    <a:pt x="0" y="202"/>
                  </a:lnTo>
                  <a:lnTo>
                    <a:pt x="1002" y="710"/>
                  </a:lnTo>
                  <a:close/>
                </a:path>
              </a:pathLst>
            </a:custGeom>
            <a:gradFill rotWithShape="1">
              <a:gsLst>
                <a:gs pos="0">
                  <a:srgbClr val="0F6FC6"/>
                </a:gs>
                <a:gs pos="100000">
                  <a:srgbClr val="009DD9">
                    <a:alpha val="89998"/>
                  </a:srgbClr>
                </a:gs>
              </a:gsLst>
              <a:lin ang="2700000" scaled="1"/>
            </a:gradFill>
            <a:ln w="9525">
              <a:round/>
            </a:ln>
            <a:effectLst/>
            <a:scene3d>
              <a:camera prst="legacyObliqueBottom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9DD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90500" dir="5400000" algn="ctr" rotWithShape="0">
                      <a:schemeClr val="bg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9" name="AutoShape 8"/>
          <p:cNvSpPr/>
          <p:nvPr/>
        </p:nvSpPr>
        <p:spPr bwMode="auto">
          <a:xfrm>
            <a:off x="3048000" y="1112520"/>
            <a:ext cx="8117840" cy="1118447"/>
          </a:xfrm>
          <a:prstGeom prst="accentCallout1">
            <a:avLst>
              <a:gd name="adj1" fmla="val 51636"/>
              <a:gd name="adj2" fmla="val -3346"/>
              <a:gd name="adj3" fmla="val 146129"/>
              <a:gd name="adj4" fmla="val -22350"/>
            </a:avLst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66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+mn-ea"/>
                <a:sym typeface="+mn-lt"/>
              </a:rPr>
              <a:t>定义：法是反映统治阶级意志，由国家制定或认可并以国家强制力保证实施的行为规范体系。</a:t>
            </a:r>
            <a:endParaRPr lang="zh-CN" altLang="en-US" sz="2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宋体" panose="02010600040101010101" charset="-122"/>
              <a:ea typeface="华文宋体" panose="02010600040101010101" charset="-122"/>
              <a:cs typeface="+mn-ea"/>
              <a:sym typeface="+mn-lt"/>
            </a:endParaRPr>
          </a:p>
        </p:txBody>
      </p:sp>
      <p:sp>
        <p:nvSpPr>
          <p:cNvPr id="10" name="AutoShape 9"/>
          <p:cNvSpPr/>
          <p:nvPr/>
        </p:nvSpPr>
        <p:spPr bwMode="auto">
          <a:xfrm>
            <a:off x="5484707" y="2749973"/>
            <a:ext cx="4334087" cy="603673"/>
          </a:xfrm>
          <a:prstGeom prst="accentCallout1">
            <a:avLst>
              <a:gd name="adj1" fmla="val 21949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r>
              <a:rPr lang="zh-CN" altLang="en-US" sz="266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+mn-ea"/>
                <a:sym typeface="+mn-lt"/>
              </a:rPr>
              <a:t>简单来说，法就是告诉人们：</a:t>
            </a:r>
            <a:endParaRPr lang="zh-CN" altLang="en-US" sz="2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宋体" panose="02010600040101010101" charset="-122"/>
              <a:ea typeface="华文宋体" panose="02010600040101010101" charset="-122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50681" y="3863716"/>
            <a:ext cx="6220839" cy="3061633"/>
            <a:chOff x="3640841" y="2392784"/>
            <a:chExt cx="4665629" cy="2296225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rot="12420000">
              <a:off x="3640841" y="3338614"/>
              <a:ext cx="1710776" cy="198831"/>
            </a:xfrm>
            <a:custGeom>
              <a:avLst/>
              <a:gdLst>
                <a:gd name="T0" fmla="*/ 179108464 w 21600"/>
                <a:gd name="T1" fmla="*/ 1209675 h 21600"/>
                <a:gd name="T2" fmla="*/ 89554232 w 21600"/>
                <a:gd name="T3" fmla="*/ 2419350 h 21600"/>
                <a:gd name="T4" fmla="*/ 0 w 21600"/>
                <a:gd name="T5" fmla="*/ 1209675 h 21600"/>
                <a:gd name="T6" fmla="*/ 895542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0 w 21600"/>
                <a:gd name="T13" fmla="*/ 1800 h 21600"/>
                <a:gd name="T14" fmla="*/ 19800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96969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4" name="未知"/>
            <p:cNvSpPr/>
            <p:nvPr/>
          </p:nvSpPr>
          <p:spPr bwMode="auto">
            <a:xfrm>
              <a:off x="3770634" y="2392784"/>
              <a:ext cx="4533075" cy="1916512"/>
            </a:xfrm>
            <a:custGeom>
              <a:avLst/>
              <a:gdLst>
                <a:gd name="T0" fmla="*/ 0 w 3283"/>
                <a:gd name="T1" fmla="*/ 836691875 h 1388"/>
                <a:gd name="T2" fmla="*/ 2147483647 w 3283"/>
                <a:gd name="T3" fmla="*/ 2147483647 h 1388"/>
                <a:gd name="T4" fmla="*/ 446066820 w 3283"/>
                <a:gd name="T5" fmla="*/ 2147483647 h 1388"/>
                <a:gd name="T6" fmla="*/ 2147483647 w 3283"/>
                <a:gd name="T7" fmla="*/ 2147483647 h 1388"/>
                <a:gd name="T8" fmla="*/ 2147483647 w 3283"/>
                <a:gd name="T9" fmla="*/ 241935000 h 1388"/>
                <a:gd name="T10" fmla="*/ 2147483647 w 3283"/>
                <a:gd name="T11" fmla="*/ 1043344688 h 1388"/>
                <a:gd name="T12" fmla="*/ 1726306072 w 3283"/>
                <a:gd name="T13" fmla="*/ 0 h 1388"/>
                <a:gd name="T14" fmla="*/ 0 w 3283"/>
                <a:gd name="T15" fmla="*/ 836691875 h 13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83" h="1388">
                  <a:moveTo>
                    <a:pt x="0" y="332"/>
                  </a:moveTo>
                  <a:lnTo>
                    <a:pt x="1065" y="869"/>
                  </a:lnTo>
                  <a:lnTo>
                    <a:pt x="177" y="1388"/>
                  </a:lnTo>
                  <a:lnTo>
                    <a:pt x="3283" y="1388"/>
                  </a:lnTo>
                  <a:lnTo>
                    <a:pt x="2529" y="96"/>
                  </a:lnTo>
                  <a:lnTo>
                    <a:pt x="1981" y="414"/>
                  </a:lnTo>
                  <a:lnTo>
                    <a:pt x="685" y="0"/>
                  </a:lnTo>
                  <a:lnTo>
                    <a:pt x="0" y="332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4D4D4D"/>
                </a:gs>
              </a:gsLst>
              <a:lin ang="2700000" scaled="1"/>
            </a:gradFill>
            <a:ln w="9525">
              <a:round/>
            </a:ln>
            <a:effectLst/>
            <a:scene3d>
              <a:camera prst="legacyObliqueBottom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4D4D4D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90500" dir="5400000" algn="ctr" rotWithShape="0">
                      <a:schemeClr val="bg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 rot="10800000">
              <a:off x="4009507" y="4411473"/>
              <a:ext cx="4296963" cy="277536"/>
            </a:xfrm>
            <a:custGeom>
              <a:avLst/>
              <a:gdLst>
                <a:gd name="T0" fmla="*/ 1129933523 w 21600"/>
                <a:gd name="T1" fmla="*/ 2356879 h 21600"/>
                <a:gd name="T2" fmla="*/ 564966761 w 21600"/>
                <a:gd name="T3" fmla="*/ 4713757 h 21600"/>
                <a:gd name="T4" fmla="*/ 0 w 21600"/>
                <a:gd name="T5" fmla="*/ 2356879 h 21600"/>
                <a:gd name="T6" fmla="*/ 56496676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0 w 21600"/>
                <a:gd name="T13" fmla="*/ 1800 h 21600"/>
                <a:gd name="T14" fmla="*/ 19800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96969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solidFill>
                  <a:prstClr val="black"/>
                </a:solidFill>
                <a:latin typeface="+mn-ea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43693" y="3128433"/>
            <a:ext cx="6113780" cy="912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marL="0" indent="0" algn="l">
              <a:lnSpc>
                <a:spcPct val="200000"/>
              </a:lnSpc>
              <a:buNone/>
            </a:pPr>
            <a:r>
              <a:rPr lang="zh-CN" altLang="en-US" sz="2665" b="1" dirty="0">
                <a:solidFill>
                  <a:schemeClr val="accent4"/>
                </a:solidFill>
                <a:effectLst/>
                <a:cs typeface="+mn-ea"/>
                <a:sym typeface="+mn-lt"/>
              </a:rPr>
              <a:t>哪些可以做、哪些必须做、哪些禁止做。</a:t>
            </a:r>
            <a:endParaRPr lang="zh-CN" altLang="en-US" sz="2665" b="1" dirty="0">
              <a:solidFill>
                <a:schemeClr val="accent4"/>
              </a:solidFill>
              <a:effectLst/>
              <a:cs typeface="+mn-ea"/>
              <a:sym typeface="+mn-lt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55763" y="4620943"/>
            <a:ext cx="3787111" cy="8735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" name="AutoShape 10"/>
          <p:cNvSpPr/>
          <p:nvPr/>
        </p:nvSpPr>
        <p:spPr bwMode="auto">
          <a:xfrm>
            <a:off x="356447" y="4666827"/>
            <a:ext cx="3785447" cy="659553"/>
          </a:xfrm>
          <a:prstGeom prst="accentCallout1">
            <a:avLst>
              <a:gd name="adj1" fmla="val 21949"/>
              <a:gd name="adj2" fmla="val 103593"/>
              <a:gd name="adj3" fmla="val 49293"/>
              <a:gd name="adj4" fmla="val 125788"/>
            </a:avLst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265" dirty="0">
                <a:solidFill>
                  <a:schemeClr val="bg1"/>
                </a:solidFill>
                <a:latin typeface="+mn-ea"/>
              </a:rPr>
              <a:t>法具有惩罚性</a:t>
            </a:r>
            <a:endParaRPr lang="zh-CN" altLang="en-US" sz="4265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3">
        <p:random/>
      </p:transition>
    </mc:Choice>
    <mc:Fallback>
      <p:transition spd="slow" advTm="17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7" grpId="0" bldLvl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989" y="447795"/>
            <a:ext cx="10224667" cy="695960"/>
          </a:xfrm>
        </p:spPr>
        <p:txBody>
          <a:bodyPr>
            <a:normAutofit fontScale="90000"/>
          </a:bodyPr>
          <a:lstStyle/>
          <a:p>
            <a:r>
              <a:rPr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与未成年人相关的法律有哪些？</a:t>
            </a:r>
            <a:endParaRPr lang="zh-CN" altLang="en-US" dirty="0"/>
          </a:p>
        </p:txBody>
      </p:sp>
      <p:grpSp>
        <p:nvGrpSpPr>
          <p:cNvPr id="49" name="Group 311"/>
          <p:cNvGrpSpPr/>
          <p:nvPr/>
        </p:nvGrpSpPr>
        <p:grpSpPr bwMode="auto">
          <a:xfrm>
            <a:off x="1220047" y="1261533"/>
            <a:ext cx="9999980" cy="5181600"/>
            <a:chOff x="734" y="1980"/>
            <a:chExt cx="4272" cy="2164"/>
          </a:xfrm>
        </p:grpSpPr>
        <p:grpSp>
          <p:nvGrpSpPr>
            <p:cNvPr id="50" name="Group 230"/>
            <p:cNvGrpSpPr/>
            <p:nvPr/>
          </p:nvGrpSpPr>
          <p:grpSpPr bwMode="auto">
            <a:xfrm>
              <a:off x="739" y="3295"/>
              <a:ext cx="4267" cy="651"/>
              <a:chOff x="739" y="3295"/>
              <a:chExt cx="4267" cy="651"/>
            </a:xfrm>
          </p:grpSpPr>
          <p:grpSp>
            <p:nvGrpSpPr>
              <p:cNvPr id="88" name="Group 183"/>
              <p:cNvGrpSpPr/>
              <p:nvPr/>
            </p:nvGrpSpPr>
            <p:grpSpPr bwMode="auto">
              <a:xfrm>
                <a:off x="739" y="3295"/>
                <a:ext cx="4267" cy="651"/>
                <a:chOff x="557" y="3150"/>
                <a:chExt cx="4774" cy="728"/>
              </a:xfrm>
            </p:grpSpPr>
            <p:sp>
              <p:nvSpPr>
                <p:cNvPr id="90" name="Freeform 7"/>
                <p:cNvSpPr/>
                <p:nvPr/>
              </p:nvSpPr>
              <p:spPr bwMode="auto">
                <a:xfrm>
                  <a:off x="2820" y="3391"/>
                  <a:ext cx="2511" cy="487"/>
                </a:xfrm>
                <a:custGeom>
                  <a:avLst/>
                  <a:gdLst>
                    <a:gd name="T0" fmla="*/ 0 w 2511"/>
                    <a:gd name="T1" fmla="*/ 217 h 487"/>
                    <a:gd name="T2" fmla="*/ 0 w 2511"/>
                    <a:gd name="T3" fmla="*/ 487 h 487"/>
                    <a:gd name="T4" fmla="*/ 2511 w 2511"/>
                    <a:gd name="T5" fmla="*/ 269 h 487"/>
                    <a:gd name="T6" fmla="*/ 2511 w 2511"/>
                    <a:gd name="T7" fmla="*/ 0 h 487"/>
                    <a:gd name="T8" fmla="*/ 0 w 2511"/>
                    <a:gd name="T9" fmla="*/ 217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11" h="487">
                      <a:moveTo>
                        <a:pt x="0" y="217"/>
                      </a:moveTo>
                      <a:lnTo>
                        <a:pt x="0" y="487"/>
                      </a:lnTo>
                      <a:lnTo>
                        <a:pt x="2511" y="269"/>
                      </a:lnTo>
                      <a:lnTo>
                        <a:pt x="2511" y="0"/>
                      </a:lnTo>
                      <a:lnTo>
                        <a:pt x="0" y="217"/>
                      </a:lnTo>
                      <a:close/>
                    </a:path>
                  </a:pathLst>
                </a:custGeom>
                <a:solidFill>
                  <a:srgbClr val="24242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37372" dir="3378596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91" name="Freeform 8"/>
                <p:cNvSpPr/>
                <p:nvPr/>
              </p:nvSpPr>
              <p:spPr bwMode="auto">
                <a:xfrm>
                  <a:off x="557" y="3367"/>
                  <a:ext cx="2263" cy="511"/>
                </a:xfrm>
                <a:custGeom>
                  <a:avLst/>
                  <a:gdLst>
                    <a:gd name="T0" fmla="*/ 0 w 2263"/>
                    <a:gd name="T1" fmla="*/ 0 h 511"/>
                    <a:gd name="T2" fmla="*/ 0 w 2263"/>
                    <a:gd name="T3" fmla="*/ 270 h 511"/>
                    <a:gd name="T4" fmla="*/ 2263 w 2263"/>
                    <a:gd name="T5" fmla="*/ 511 h 511"/>
                    <a:gd name="T6" fmla="*/ 2263 w 2263"/>
                    <a:gd name="T7" fmla="*/ 241 h 511"/>
                    <a:gd name="T8" fmla="*/ 0 w 2263"/>
                    <a:gd name="T9" fmla="*/ 0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63" h="511">
                      <a:moveTo>
                        <a:pt x="0" y="0"/>
                      </a:moveTo>
                      <a:lnTo>
                        <a:pt x="0" y="270"/>
                      </a:lnTo>
                      <a:lnTo>
                        <a:pt x="2263" y="511"/>
                      </a:lnTo>
                      <a:lnTo>
                        <a:pt x="2263" y="2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2C2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37372" dir="3378596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92" name="Freeform 9"/>
                <p:cNvSpPr/>
                <p:nvPr/>
              </p:nvSpPr>
              <p:spPr bwMode="auto">
                <a:xfrm>
                  <a:off x="557" y="3150"/>
                  <a:ext cx="4774" cy="458"/>
                </a:xfrm>
                <a:custGeom>
                  <a:avLst/>
                  <a:gdLst>
                    <a:gd name="T0" fmla="*/ 2513 w 4774"/>
                    <a:gd name="T1" fmla="*/ 0 h 458"/>
                    <a:gd name="T2" fmla="*/ 0 w 4774"/>
                    <a:gd name="T3" fmla="*/ 217 h 458"/>
                    <a:gd name="T4" fmla="*/ 2263 w 4774"/>
                    <a:gd name="T5" fmla="*/ 458 h 458"/>
                    <a:gd name="T6" fmla="*/ 4774 w 4774"/>
                    <a:gd name="T7" fmla="*/ 241 h 458"/>
                    <a:gd name="T8" fmla="*/ 2513 w 4774"/>
                    <a:gd name="T9" fmla="*/ 0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4" h="458">
                      <a:moveTo>
                        <a:pt x="2513" y="0"/>
                      </a:moveTo>
                      <a:lnTo>
                        <a:pt x="0" y="217"/>
                      </a:lnTo>
                      <a:lnTo>
                        <a:pt x="2263" y="458"/>
                      </a:lnTo>
                      <a:lnTo>
                        <a:pt x="4774" y="241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36363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37372" dir="3378596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89" name="Text Box 217"/>
              <p:cNvSpPr txBox="1">
                <a:spLocks noChangeArrowheads="1"/>
              </p:cNvSpPr>
              <p:nvPr/>
            </p:nvSpPr>
            <p:spPr bwMode="auto">
              <a:xfrm rot="324532">
                <a:off x="817" y="3536"/>
                <a:ext cx="1932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37372" dir="3378596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未成人保护法</a:t>
                </a: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》</a:t>
                </a:r>
                <a:r>
                  <a:rPr lang="zh-CN" altLang="en-US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等等</a:t>
                </a:r>
                <a:endParaRPr lang="zh-CN" altLang="en-US" sz="2665" b="1" dirty="0">
                  <a:solidFill>
                    <a:schemeClr val="bg1"/>
                  </a:solidFill>
                  <a:latin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Group 231"/>
            <p:cNvGrpSpPr/>
            <p:nvPr/>
          </p:nvGrpSpPr>
          <p:grpSpPr bwMode="auto">
            <a:xfrm>
              <a:off x="1165" y="3076"/>
              <a:ext cx="3841" cy="610"/>
              <a:chOff x="1165" y="3076"/>
              <a:chExt cx="3841" cy="610"/>
            </a:xfrm>
          </p:grpSpPr>
          <p:grpSp>
            <p:nvGrpSpPr>
              <p:cNvPr id="83" name="Group 182"/>
              <p:cNvGrpSpPr/>
              <p:nvPr/>
            </p:nvGrpSpPr>
            <p:grpSpPr bwMode="auto">
              <a:xfrm>
                <a:off x="1165" y="3076"/>
                <a:ext cx="3841" cy="610"/>
                <a:chOff x="1034" y="2904"/>
                <a:chExt cx="4297" cy="683"/>
              </a:xfrm>
            </p:grpSpPr>
            <p:sp>
              <p:nvSpPr>
                <p:cNvPr id="85" name="Freeform 10"/>
                <p:cNvSpPr/>
                <p:nvPr/>
              </p:nvSpPr>
              <p:spPr bwMode="auto">
                <a:xfrm>
                  <a:off x="3070" y="3122"/>
                  <a:ext cx="2261" cy="465"/>
                </a:xfrm>
                <a:custGeom>
                  <a:avLst/>
                  <a:gdLst>
                    <a:gd name="T0" fmla="*/ 0 w 2261"/>
                    <a:gd name="T1" fmla="*/ 196 h 465"/>
                    <a:gd name="T2" fmla="*/ 0 w 2261"/>
                    <a:gd name="T3" fmla="*/ 465 h 465"/>
                    <a:gd name="T4" fmla="*/ 2261 w 2261"/>
                    <a:gd name="T5" fmla="*/ 269 h 465"/>
                    <a:gd name="T6" fmla="*/ 2261 w 2261"/>
                    <a:gd name="T7" fmla="*/ 0 h 465"/>
                    <a:gd name="T8" fmla="*/ 0 w 2261"/>
                    <a:gd name="T9" fmla="*/ 196 h 4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61" h="465">
                      <a:moveTo>
                        <a:pt x="0" y="196"/>
                      </a:moveTo>
                      <a:lnTo>
                        <a:pt x="0" y="465"/>
                      </a:lnTo>
                      <a:lnTo>
                        <a:pt x="2261" y="269"/>
                      </a:lnTo>
                      <a:lnTo>
                        <a:pt x="2261" y="0"/>
                      </a:lnTo>
                      <a:lnTo>
                        <a:pt x="0" y="196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86" name="Freeform 11"/>
                <p:cNvSpPr/>
                <p:nvPr/>
              </p:nvSpPr>
              <p:spPr bwMode="auto">
                <a:xfrm>
                  <a:off x="1034" y="3100"/>
                  <a:ext cx="2036" cy="487"/>
                </a:xfrm>
                <a:custGeom>
                  <a:avLst/>
                  <a:gdLst>
                    <a:gd name="T0" fmla="*/ 0 w 2036"/>
                    <a:gd name="T1" fmla="*/ 0 h 487"/>
                    <a:gd name="T2" fmla="*/ 0 w 2036"/>
                    <a:gd name="T3" fmla="*/ 270 h 487"/>
                    <a:gd name="T4" fmla="*/ 2036 w 2036"/>
                    <a:gd name="T5" fmla="*/ 487 h 487"/>
                    <a:gd name="T6" fmla="*/ 2036 w 2036"/>
                    <a:gd name="T7" fmla="*/ 218 h 487"/>
                    <a:gd name="T8" fmla="*/ 0 w 2036"/>
                    <a:gd name="T9" fmla="*/ 0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6" h="487">
                      <a:moveTo>
                        <a:pt x="0" y="0"/>
                      </a:moveTo>
                      <a:lnTo>
                        <a:pt x="0" y="270"/>
                      </a:lnTo>
                      <a:lnTo>
                        <a:pt x="2036" y="487"/>
                      </a:lnTo>
                      <a:lnTo>
                        <a:pt x="2036" y="2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87" name="Freeform 12"/>
                <p:cNvSpPr/>
                <p:nvPr/>
              </p:nvSpPr>
              <p:spPr bwMode="auto">
                <a:xfrm>
                  <a:off x="1034" y="2904"/>
                  <a:ext cx="4297" cy="414"/>
                </a:xfrm>
                <a:custGeom>
                  <a:avLst/>
                  <a:gdLst>
                    <a:gd name="T0" fmla="*/ 2261 w 4297"/>
                    <a:gd name="T1" fmla="*/ 0 h 414"/>
                    <a:gd name="T2" fmla="*/ 0 w 4297"/>
                    <a:gd name="T3" fmla="*/ 196 h 414"/>
                    <a:gd name="T4" fmla="*/ 2036 w 4297"/>
                    <a:gd name="T5" fmla="*/ 414 h 414"/>
                    <a:gd name="T6" fmla="*/ 4297 w 4297"/>
                    <a:gd name="T7" fmla="*/ 218 h 414"/>
                    <a:gd name="T8" fmla="*/ 2261 w 4297"/>
                    <a:gd name="T9" fmla="*/ 0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97" h="414">
                      <a:moveTo>
                        <a:pt x="2261" y="0"/>
                      </a:moveTo>
                      <a:lnTo>
                        <a:pt x="0" y="196"/>
                      </a:lnTo>
                      <a:lnTo>
                        <a:pt x="2036" y="414"/>
                      </a:lnTo>
                      <a:lnTo>
                        <a:pt x="4297" y="218"/>
                      </a:lnTo>
                      <a:lnTo>
                        <a:pt x="2261" y="0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84" name="Text Box 218"/>
              <p:cNvSpPr txBox="1">
                <a:spLocks noChangeArrowheads="1"/>
              </p:cNvSpPr>
              <p:nvPr/>
            </p:nvSpPr>
            <p:spPr bwMode="auto">
              <a:xfrm rot="324532">
                <a:off x="1288" y="3265"/>
                <a:ext cx="1561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治安管理处罚条例</a:t>
                </a: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》</a:t>
                </a:r>
                <a:endParaRPr lang="en-US" altLang="zh-CN" sz="2665" b="1" dirty="0">
                  <a:solidFill>
                    <a:schemeClr val="bg1"/>
                  </a:solidFill>
                  <a:latin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Group 232"/>
            <p:cNvGrpSpPr/>
            <p:nvPr/>
          </p:nvGrpSpPr>
          <p:grpSpPr bwMode="auto">
            <a:xfrm>
              <a:off x="1486" y="2856"/>
              <a:ext cx="3520" cy="568"/>
              <a:chOff x="1486" y="2856"/>
              <a:chExt cx="3520" cy="568"/>
            </a:xfrm>
          </p:grpSpPr>
          <p:grpSp>
            <p:nvGrpSpPr>
              <p:cNvPr id="78" name="Group 181"/>
              <p:cNvGrpSpPr/>
              <p:nvPr/>
            </p:nvGrpSpPr>
            <p:grpSpPr bwMode="auto">
              <a:xfrm>
                <a:off x="1593" y="2856"/>
                <a:ext cx="3413" cy="568"/>
                <a:chOff x="1512" y="2658"/>
                <a:chExt cx="3819" cy="636"/>
              </a:xfrm>
            </p:grpSpPr>
            <p:sp>
              <p:nvSpPr>
                <p:cNvPr id="80" name="Freeform 13"/>
                <p:cNvSpPr/>
                <p:nvPr/>
              </p:nvSpPr>
              <p:spPr bwMode="auto">
                <a:xfrm>
                  <a:off x="3321" y="2852"/>
                  <a:ext cx="2010" cy="442"/>
                </a:xfrm>
                <a:custGeom>
                  <a:avLst/>
                  <a:gdLst>
                    <a:gd name="T0" fmla="*/ 0 w 2010"/>
                    <a:gd name="T1" fmla="*/ 173 h 442"/>
                    <a:gd name="T2" fmla="*/ 0 w 2010"/>
                    <a:gd name="T3" fmla="*/ 442 h 442"/>
                    <a:gd name="T4" fmla="*/ 2010 w 2010"/>
                    <a:gd name="T5" fmla="*/ 270 h 442"/>
                    <a:gd name="T6" fmla="*/ 2010 w 2010"/>
                    <a:gd name="T7" fmla="*/ 0 h 442"/>
                    <a:gd name="T8" fmla="*/ 0 w 2010"/>
                    <a:gd name="T9" fmla="*/ 173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0" h="442">
                      <a:moveTo>
                        <a:pt x="0" y="173"/>
                      </a:moveTo>
                      <a:lnTo>
                        <a:pt x="0" y="442"/>
                      </a:lnTo>
                      <a:lnTo>
                        <a:pt x="2010" y="270"/>
                      </a:lnTo>
                      <a:lnTo>
                        <a:pt x="2010" y="0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81" name="Freeform 14"/>
                <p:cNvSpPr/>
                <p:nvPr/>
              </p:nvSpPr>
              <p:spPr bwMode="auto">
                <a:xfrm>
                  <a:off x="1512" y="2833"/>
                  <a:ext cx="1809" cy="461"/>
                </a:xfrm>
                <a:custGeom>
                  <a:avLst/>
                  <a:gdLst>
                    <a:gd name="T0" fmla="*/ 0 w 1809"/>
                    <a:gd name="T1" fmla="*/ 0 h 461"/>
                    <a:gd name="T2" fmla="*/ 0 w 1809"/>
                    <a:gd name="T3" fmla="*/ 270 h 461"/>
                    <a:gd name="T4" fmla="*/ 1809 w 1809"/>
                    <a:gd name="T5" fmla="*/ 461 h 461"/>
                    <a:gd name="T6" fmla="*/ 1809 w 1809"/>
                    <a:gd name="T7" fmla="*/ 192 h 461"/>
                    <a:gd name="T8" fmla="*/ 0 w 1809"/>
                    <a:gd name="T9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09" h="461">
                      <a:moveTo>
                        <a:pt x="0" y="0"/>
                      </a:moveTo>
                      <a:lnTo>
                        <a:pt x="0" y="270"/>
                      </a:lnTo>
                      <a:lnTo>
                        <a:pt x="1809" y="461"/>
                      </a:lnTo>
                      <a:lnTo>
                        <a:pt x="1809" y="1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82" name="Freeform 15"/>
                <p:cNvSpPr/>
                <p:nvPr/>
              </p:nvSpPr>
              <p:spPr bwMode="auto">
                <a:xfrm>
                  <a:off x="1512" y="2658"/>
                  <a:ext cx="3819" cy="367"/>
                </a:xfrm>
                <a:custGeom>
                  <a:avLst/>
                  <a:gdLst>
                    <a:gd name="T0" fmla="*/ 2010 w 3819"/>
                    <a:gd name="T1" fmla="*/ 0 h 367"/>
                    <a:gd name="T2" fmla="*/ 0 w 3819"/>
                    <a:gd name="T3" fmla="*/ 175 h 367"/>
                    <a:gd name="T4" fmla="*/ 1809 w 3819"/>
                    <a:gd name="T5" fmla="*/ 367 h 367"/>
                    <a:gd name="T6" fmla="*/ 3819 w 3819"/>
                    <a:gd name="T7" fmla="*/ 194 h 367"/>
                    <a:gd name="T8" fmla="*/ 2010 w 3819"/>
                    <a:gd name="T9" fmla="*/ 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19" h="367">
                      <a:moveTo>
                        <a:pt x="2010" y="0"/>
                      </a:moveTo>
                      <a:lnTo>
                        <a:pt x="0" y="175"/>
                      </a:lnTo>
                      <a:lnTo>
                        <a:pt x="1809" y="367"/>
                      </a:lnTo>
                      <a:lnTo>
                        <a:pt x="3819" y="194"/>
                      </a:lnTo>
                      <a:lnTo>
                        <a:pt x="2010" y="0"/>
                      </a:lnTo>
                      <a:close/>
                    </a:path>
                  </a:pathLst>
                </a:custGeom>
                <a:solidFill>
                  <a:srgbClr val="6F6F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79" name="Text Box 219"/>
              <p:cNvSpPr txBox="1">
                <a:spLocks noChangeArrowheads="1"/>
              </p:cNvSpPr>
              <p:nvPr/>
            </p:nvSpPr>
            <p:spPr bwMode="auto">
              <a:xfrm rot="324532">
                <a:off x="1486" y="3020"/>
                <a:ext cx="1807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预防未成年人犯罪法</a:t>
                </a:r>
                <a:r>
                  <a:rPr lang="en-US" altLang="zh-CN" sz="2665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》</a:t>
                </a:r>
                <a:endParaRPr lang="en-US" altLang="zh-CN" sz="2665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Group 233"/>
            <p:cNvGrpSpPr/>
            <p:nvPr/>
          </p:nvGrpSpPr>
          <p:grpSpPr bwMode="auto">
            <a:xfrm>
              <a:off x="2019" y="2639"/>
              <a:ext cx="2987" cy="525"/>
              <a:chOff x="2019" y="2639"/>
              <a:chExt cx="2987" cy="525"/>
            </a:xfrm>
          </p:grpSpPr>
          <p:grpSp>
            <p:nvGrpSpPr>
              <p:cNvPr id="73" name="Group 180"/>
              <p:cNvGrpSpPr/>
              <p:nvPr/>
            </p:nvGrpSpPr>
            <p:grpSpPr bwMode="auto">
              <a:xfrm>
                <a:off x="2019" y="2639"/>
                <a:ext cx="2987" cy="525"/>
                <a:chOff x="1989" y="2415"/>
                <a:chExt cx="3342" cy="588"/>
              </a:xfrm>
            </p:grpSpPr>
            <p:sp>
              <p:nvSpPr>
                <p:cNvPr id="75" name="Freeform 16"/>
                <p:cNvSpPr/>
                <p:nvPr/>
              </p:nvSpPr>
              <p:spPr bwMode="auto">
                <a:xfrm>
                  <a:off x="3574" y="2583"/>
                  <a:ext cx="1757" cy="420"/>
                </a:xfrm>
                <a:custGeom>
                  <a:avLst/>
                  <a:gdLst>
                    <a:gd name="T0" fmla="*/ 0 w 1757"/>
                    <a:gd name="T1" fmla="*/ 151 h 420"/>
                    <a:gd name="T2" fmla="*/ 0 w 1757"/>
                    <a:gd name="T3" fmla="*/ 420 h 420"/>
                    <a:gd name="T4" fmla="*/ 1757 w 1757"/>
                    <a:gd name="T5" fmla="*/ 269 h 420"/>
                    <a:gd name="T6" fmla="*/ 1757 w 1757"/>
                    <a:gd name="T7" fmla="*/ 0 h 420"/>
                    <a:gd name="T8" fmla="*/ 0 w 1757"/>
                    <a:gd name="T9" fmla="*/ 151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57" h="420">
                      <a:moveTo>
                        <a:pt x="0" y="151"/>
                      </a:moveTo>
                      <a:lnTo>
                        <a:pt x="0" y="420"/>
                      </a:lnTo>
                      <a:lnTo>
                        <a:pt x="1757" y="269"/>
                      </a:lnTo>
                      <a:lnTo>
                        <a:pt x="1757" y="0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7D7D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76" name="Freeform 17"/>
                <p:cNvSpPr/>
                <p:nvPr/>
              </p:nvSpPr>
              <p:spPr bwMode="auto">
                <a:xfrm>
                  <a:off x="1989" y="2566"/>
                  <a:ext cx="1585" cy="437"/>
                </a:xfrm>
                <a:custGeom>
                  <a:avLst/>
                  <a:gdLst>
                    <a:gd name="T0" fmla="*/ 0 w 1585"/>
                    <a:gd name="T1" fmla="*/ 0 h 437"/>
                    <a:gd name="T2" fmla="*/ 0 w 1585"/>
                    <a:gd name="T3" fmla="*/ 270 h 437"/>
                    <a:gd name="T4" fmla="*/ 1585 w 1585"/>
                    <a:gd name="T5" fmla="*/ 437 h 437"/>
                    <a:gd name="T6" fmla="*/ 1585 w 1585"/>
                    <a:gd name="T7" fmla="*/ 168 h 437"/>
                    <a:gd name="T8" fmla="*/ 0 w 1585"/>
                    <a:gd name="T9" fmla="*/ 0 h 4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5" h="437">
                      <a:moveTo>
                        <a:pt x="0" y="0"/>
                      </a:moveTo>
                      <a:lnTo>
                        <a:pt x="0" y="270"/>
                      </a:lnTo>
                      <a:lnTo>
                        <a:pt x="1585" y="437"/>
                      </a:lnTo>
                      <a:lnTo>
                        <a:pt x="1585" y="1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68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77" name="Freeform 18"/>
                <p:cNvSpPr/>
                <p:nvPr/>
              </p:nvSpPr>
              <p:spPr bwMode="auto">
                <a:xfrm>
                  <a:off x="1989" y="2415"/>
                  <a:ext cx="3342" cy="319"/>
                </a:xfrm>
                <a:custGeom>
                  <a:avLst/>
                  <a:gdLst>
                    <a:gd name="T0" fmla="*/ 1759 w 3342"/>
                    <a:gd name="T1" fmla="*/ 0 h 319"/>
                    <a:gd name="T2" fmla="*/ 0 w 3342"/>
                    <a:gd name="T3" fmla="*/ 151 h 319"/>
                    <a:gd name="T4" fmla="*/ 1585 w 3342"/>
                    <a:gd name="T5" fmla="*/ 319 h 319"/>
                    <a:gd name="T6" fmla="*/ 3342 w 3342"/>
                    <a:gd name="T7" fmla="*/ 168 h 319"/>
                    <a:gd name="T8" fmla="*/ 1759 w 3342"/>
                    <a:gd name="T9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42" h="319">
                      <a:moveTo>
                        <a:pt x="1759" y="0"/>
                      </a:moveTo>
                      <a:lnTo>
                        <a:pt x="0" y="151"/>
                      </a:lnTo>
                      <a:lnTo>
                        <a:pt x="1585" y="319"/>
                      </a:lnTo>
                      <a:lnTo>
                        <a:pt x="3342" y="168"/>
                      </a:lnTo>
                      <a:lnTo>
                        <a:pt x="1759" y="0"/>
                      </a:lnTo>
                      <a:close/>
                    </a:path>
                  </a:pathLst>
                </a:custGeom>
                <a:solidFill>
                  <a:srgbClr val="9090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74" name="Text Box 220"/>
              <p:cNvSpPr txBox="1">
                <a:spLocks noChangeArrowheads="1"/>
              </p:cNvSpPr>
              <p:nvPr/>
            </p:nvSpPr>
            <p:spPr bwMode="auto">
              <a:xfrm rot="324532">
                <a:off x="2344" y="2781"/>
                <a:ext cx="766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民法</a:t>
                </a:r>
                <a:r>
                  <a:rPr lang="en-US" altLang="zh-CN" sz="2665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》</a:t>
                </a:r>
                <a:endParaRPr lang="en-US" altLang="zh-CN" sz="266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Group 234"/>
            <p:cNvGrpSpPr/>
            <p:nvPr/>
          </p:nvGrpSpPr>
          <p:grpSpPr bwMode="auto">
            <a:xfrm>
              <a:off x="2446" y="2419"/>
              <a:ext cx="2560" cy="485"/>
              <a:chOff x="2446" y="2419"/>
              <a:chExt cx="2560" cy="485"/>
            </a:xfrm>
          </p:grpSpPr>
          <p:grpSp>
            <p:nvGrpSpPr>
              <p:cNvPr id="68" name="Group 179"/>
              <p:cNvGrpSpPr/>
              <p:nvPr/>
            </p:nvGrpSpPr>
            <p:grpSpPr bwMode="auto">
              <a:xfrm>
                <a:off x="2446" y="2419"/>
                <a:ext cx="2560" cy="485"/>
                <a:chOff x="2467" y="2169"/>
                <a:chExt cx="2864" cy="543"/>
              </a:xfrm>
            </p:grpSpPr>
            <p:sp>
              <p:nvSpPr>
                <p:cNvPr id="70" name="Freeform 19"/>
                <p:cNvSpPr/>
                <p:nvPr/>
              </p:nvSpPr>
              <p:spPr bwMode="auto">
                <a:xfrm>
                  <a:off x="3823" y="2313"/>
                  <a:ext cx="1507" cy="399"/>
                </a:xfrm>
                <a:custGeom>
                  <a:avLst/>
                  <a:gdLst>
                    <a:gd name="T0" fmla="*/ 0 w 1507"/>
                    <a:gd name="T1" fmla="*/ 129 h 399"/>
                    <a:gd name="T2" fmla="*/ 0 w 1507"/>
                    <a:gd name="T3" fmla="*/ 399 h 399"/>
                    <a:gd name="T4" fmla="*/ 1507 w 1507"/>
                    <a:gd name="T5" fmla="*/ 269 h 399"/>
                    <a:gd name="T6" fmla="*/ 1507 w 1507"/>
                    <a:gd name="T7" fmla="*/ 0 h 399"/>
                    <a:gd name="T8" fmla="*/ 0 w 1507"/>
                    <a:gd name="T9" fmla="*/ 129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7" h="399">
                      <a:moveTo>
                        <a:pt x="0" y="129"/>
                      </a:moveTo>
                      <a:lnTo>
                        <a:pt x="0" y="399"/>
                      </a:lnTo>
                      <a:lnTo>
                        <a:pt x="1507" y="269"/>
                      </a:lnTo>
                      <a:lnTo>
                        <a:pt x="1507" y="0"/>
                      </a:lnTo>
                      <a:lnTo>
                        <a:pt x="0" y="129"/>
                      </a:lnTo>
                      <a:close/>
                    </a:path>
                  </a:pathLst>
                </a:custGeom>
                <a:solidFill>
                  <a:srgbClr val="21446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71" name="Freeform 22"/>
                <p:cNvSpPr/>
                <p:nvPr/>
              </p:nvSpPr>
              <p:spPr bwMode="auto">
                <a:xfrm>
                  <a:off x="2468" y="2169"/>
                  <a:ext cx="2863" cy="274"/>
                </a:xfrm>
                <a:custGeom>
                  <a:avLst/>
                  <a:gdLst>
                    <a:gd name="T0" fmla="*/ 1507 w 2863"/>
                    <a:gd name="T1" fmla="*/ 0 h 274"/>
                    <a:gd name="T2" fmla="*/ 0 w 2863"/>
                    <a:gd name="T3" fmla="*/ 130 h 274"/>
                    <a:gd name="T4" fmla="*/ 1356 w 2863"/>
                    <a:gd name="T5" fmla="*/ 274 h 274"/>
                    <a:gd name="T6" fmla="*/ 2863 w 2863"/>
                    <a:gd name="T7" fmla="*/ 145 h 274"/>
                    <a:gd name="T8" fmla="*/ 1507 w 2863"/>
                    <a:gd name="T9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63" h="274">
                      <a:moveTo>
                        <a:pt x="1507" y="0"/>
                      </a:moveTo>
                      <a:lnTo>
                        <a:pt x="0" y="130"/>
                      </a:lnTo>
                      <a:lnTo>
                        <a:pt x="1356" y="274"/>
                      </a:lnTo>
                      <a:lnTo>
                        <a:pt x="2863" y="145"/>
                      </a:lnTo>
                      <a:lnTo>
                        <a:pt x="1507" y="0"/>
                      </a:lnTo>
                      <a:close/>
                    </a:path>
                  </a:pathLst>
                </a:custGeom>
                <a:solidFill>
                  <a:srgbClr val="2D5C8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72" name="Freeform 176"/>
                <p:cNvSpPr/>
                <p:nvPr/>
              </p:nvSpPr>
              <p:spPr bwMode="auto">
                <a:xfrm>
                  <a:off x="2467" y="2299"/>
                  <a:ext cx="1356" cy="413"/>
                </a:xfrm>
                <a:custGeom>
                  <a:avLst/>
                  <a:gdLst>
                    <a:gd name="T0" fmla="*/ 0 w 1356"/>
                    <a:gd name="T1" fmla="*/ 0 h 413"/>
                    <a:gd name="T2" fmla="*/ 0 w 1356"/>
                    <a:gd name="T3" fmla="*/ 269 h 413"/>
                    <a:gd name="T4" fmla="*/ 1356 w 1356"/>
                    <a:gd name="T5" fmla="*/ 413 h 413"/>
                    <a:gd name="T6" fmla="*/ 1356 w 1356"/>
                    <a:gd name="T7" fmla="*/ 144 h 413"/>
                    <a:gd name="T8" fmla="*/ 0 w 1356"/>
                    <a:gd name="T9" fmla="*/ 0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56" h="413">
                      <a:moveTo>
                        <a:pt x="0" y="0"/>
                      </a:moveTo>
                      <a:lnTo>
                        <a:pt x="0" y="269"/>
                      </a:lnTo>
                      <a:lnTo>
                        <a:pt x="1356" y="413"/>
                      </a:lnTo>
                      <a:lnTo>
                        <a:pt x="1356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44B6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69" name="Text Box 226"/>
              <p:cNvSpPr txBox="1">
                <a:spLocks noChangeArrowheads="1"/>
              </p:cNvSpPr>
              <p:nvPr/>
            </p:nvSpPr>
            <p:spPr bwMode="auto">
              <a:xfrm rot="324532">
                <a:off x="2638" y="2546"/>
                <a:ext cx="895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cs typeface="+mn-ea"/>
                    <a:sym typeface="+mn-lt"/>
                  </a:rPr>
                  <a:t>刑法</a:t>
                </a:r>
                <a:r>
                  <a:rPr lang="en-US" altLang="zh-CN" sz="2665" b="1" dirty="0">
                    <a:cs typeface="+mn-ea"/>
                    <a:sym typeface="+mn-lt"/>
                  </a:rPr>
                  <a:t>》</a:t>
                </a:r>
                <a:endParaRPr lang="en-US" altLang="zh-CN" sz="2665" b="1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grpSp>
          <p:nvGrpSpPr>
            <p:cNvPr id="55" name="Group 235"/>
            <p:cNvGrpSpPr/>
            <p:nvPr/>
          </p:nvGrpSpPr>
          <p:grpSpPr bwMode="auto">
            <a:xfrm>
              <a:off x="2873" y="2200"/>
              <a:ext cx="2133" cy="445"/>
              <a:chOff x="2873" y="2200"/>
              <a:chExt cx="2133" cy="445"/>
            </a:xfrm>
          </p:grpSpPr>
          <p:grpSp>
            <p:nvGrpSpPr>
              <p:cNvPr id="63" name="Group 178"/>
              <p:cNvGrpSpPr/>
              <p:nvPr/>
            </p:nvGrpSpPr>
            <p:grpSpPr bwMode="auto">
              <a:xfrm>
                <a:off x="2873" y="2200"/>
                <a:ext cx="2133" cy="445"/>
                <a:chOff x="2945" y="1924"/>
                <a:chExt cx="2386" cy="498"/>
              </a:xfrm>
            </p:grpSpPr>
            <p:sp>
              <p:nvSpPr>
                <p:cNvPr id="65" name="Freeform 23"/>
                <p:cNvSpPr/>
                <p:nvPr/>
              </p:nvSpPr>
              <p:spPr bwMode="auto">
                <a:xfrm>
                  <a:off x="4077" y="2044"/>
                  <a:ext cx="1254" cy="378"/>
                </a:xfrm>
                <a:custGeom>
                  <a:avLst/>
                  <a:gdLst>
                    <a:gd name="T0" fmla="*/ 0 w 1254"/>
                    <a:gd name="T1" fmla="*/ 109 h 378"/>
                    <a:gd name="T2" fmla="*/ 0 w 1254"/>
                    <a:gd name="T3" fmla="*/ 378 h 378"/>
                    <a:gd name="T4" fmla="*/ 1254 w 1254"/>
                    <a:gd name="T5" fmla="*/ 270 h 378"/>
                    <a:gd name="T6" fmla="*/ 1254 w 1254"/>
                    <a:gd name="T7" fmla="*/ 0 h 378"/>
                    <a:gd name="T8" fmla="*/ 0 w 1254"/>
                    <a:gd name="T9" fmla="*/ 109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4" h="378">
                      <a:moveTo>
                        <a:pt x="0" y="109"/>
                      </a:moveTo>
                      <a:lnTo>
                        <a:pt x="0" y="378"/>
                      </a:lnTo>
                      <a:lnTo>
                        <a:pt x="1254" y="270"/>
                      </a:lnTo>
                      <a:lnTo>
                        <a:pt x="1254" y="0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1188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66" name="Freeform 24"/>
                <p:cNvSpPr/>
                <p:nvPr/>
              </p:nvSpPr>
              <p:spPr bwMode="auto">
                <a:xfrm>
                  <a:off x="2945" y="2032"/>
                  <a:ext cx="1132" cy="390"/>
                </a:xfrm>
                <a:custGeom>
                  <a:avLst/>
                  <a:gdLst>
                    <a:gd name="T0" fmla="*/ 0 w 1132"/>
                    <a:gd name="T1" fmla="*/ 0 h 390"/>
                    <a:gd name="T2" fmla="*/ 0 w 1132"/>
                    <a:gd name="T3" fmla="*/ 270 h 390"/>
                    <a:gd name="T4" fmla="*/ 1132 w 1132"/>
                    <a:gd name="T5" fmla="*/ 390 h 390"/>
                    <a:gd name="T6" fmla="*/ 1132 w 1132"/>
                    <a:gd name="T7" fmla="*/ 121 h 390"/>
                    <a:gd name="T8" fmla="*/ 0 w 1132"/>
                    <a:gd name="T9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2" h="390">
                      <a:moveTo>
                        <a:pt x="0" y="0"/>
                      </a:moveTo>
                      <a:lnTo>
                        <a:pt x="0" y="270"/>
                      </a:lnTo>
                      <a:lnTo>
                        <a:pt x="1132" y="390"/>
                      </a:lnTo>
                      <a:lnTo>
                        <a:pt x="1132" y="1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592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67" name="Freeform 25"/>
                <p:cNvSpPr/>
                <p:nvPr/>
              </p:nvSpPr>
              <p:spPr bwMode="auto">
                <a:xfrm>
                  <a:off x="2945" y="1924"/>
                  <a:ext cx="2386" cy="229"/>
                </a:xfrm>
                <a:custGeom>
                  <a:avLst/>
                  <a:gdLst>
                    <a:gd name="T0" fmla="*/ 1257 w 2386"/>
                    <a:gd name="T1" fmla="*/ 0 h 229"/>
                    <a:gd name="T2" fmla="*/ 0 w 2386"/>
                    <a:gd name="T3" fmla="*/ 108 h 229"/>
                    <a:gd name="T4" fmla="*/ 1132 w 2386"/>
                    <a:gd name="T5" fmla="*/ 229 h 229"/>
                    <a:gd name="T6" fmla="*/ 2386 w 2386"/>
                    <a:gd name="T7" fmla="*/ 120 h 229"/>
                    <a:gd name="T8" fmla="*/ 1257 w 2386"/>
                    <a:gd name="T9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86" h="229">
                      <a:moveTo>
                        <a:pt x="1257" y="0"/>
                      </a:moveTo>
                      <a:lnTo>
                        <a:pt x="0" y="108"/>
                      </a:lnTo>
                      <a:lnTo>
                        <a:pt x="1132" y="229"/>
                      </a:lnTo>
                      <a:lnTo>
                        <a:pt x="2386" y="120"/>
                      </a:lnTo>
                      <a:lnTo>
                        <a:pt x="1257" y="0"/>
                      </a:lnTo>
                      <a:close/>
                    </a:path>
                  </a:pathLst>
                </a:custGeom>
                <a:solidFill>
                  <a:srgbClr val="3F9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64" name="Text Box 227"/>
              <p:cNvSpPr txBox="1">
                <a:spLocks noChangeArrowheads="1"/>
              </p:cNvSpPr>
              <p:nvPr/>
            </p:nvSpPr>
            <p:spPr bwMode="auto">
              <a:xfrm rot="324532">
                <a:off x="2877" y="2255"/>
                <a:ext cx="766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收养法</a:t>
                </a:r>
                <a:r>
                  <a:rPr lang="en-US" altLang="zh-CN" sz="2665" b="1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》</a:t>
                </a:r>
                <a:endParaRPr lang="en-US" altLang="zh-CN" sz="2665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56" name="Group 239"/>
            <p:cNvGrpSpPr/>
            <p:nvPr/>
          </p:nvGrpSpPr>
          <p:grpSpPr bwMode="auto">
            <a:xfrm>
              <a:off x="3132" y="1980"/>
              <a:ext cx="1874" cy="406"/>
              <a:chOff x="3132" y="1980"/>
              <a:chExt cx="1874" cy="406"/>
            </a:xfrm>
          </p:grpSpPr>
          <p:grpSp>
            <p:nvGrpSpPr>
              <p:cNvPr id="58" name="Group 238"/>
              <p:cNvGrpSpPr/>
              <p:nvPr/>
            </p:nvGrpSpPr>
            <p:grpSpPr bwMode="auto">
              <a:xfrm>
                <a:off x="3300" y="1980"/>
                <a:ext cx="1706" cy="406"/>
                <a:chOff x="3300" y="1980"/>
                <a:chExt cx="1706" cy="406"/>
              </a:xfrm>
            </p:grpSpPr>
            <p:sp>
              <p:nvSpPr>
                <p:cNvPr id="60" name="Freeform 26"/>
                <p:cNvSpPr/>
                <p:nvPr/>
              </p:nvSpPr>
              <p:spPr bwMode="auto">
                <a:xfrm>
                  <a:off x="4109" y="2067"/>
                  <a:ext cx="897" cy="319"/>
                </a:xfrm>
                <a:custGeom>
                  <a:avLst/>
                  <a:gdLst>
                    <a:gd name="T0" fmla="*/ 0 w 1004"/>
                    <a:gd name="T1" fmla="*/ 87 h 357"/>
                    <a:gd name="T2" fmla="*/ 0 w 1004"/>
                    <a:gd name="T3" fmla="*/ 357 h 357"/>
                    <a:gd name="T4" fmla="*/ 1004 w 1004"/>
                    <a:gd name="T5" fmla="*/ 269 h 357"/>
                    <a:gd name="T6" fmla="*/ 1004 w 1004"/>
                    <a:gd name="T7" fmla="*/ 0 h 357"/>
                    <a:gd name="T8" fmla="*/ 0 w 1004"/>
                    <a:gd name="T9" fmla="*/ 8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4" h="357">
                      <a:moveTo>
                        <a:pt x="0" y="87"/>
                      </a:moveTo>
                      <a:lnTo>
                        <a:pt x="0" y="357"/>
                      </a:lnTo>
                      <a:lnTo>
                        <a:pt x="1004" y="269"/>
                      </a:lnTo>
                      <a:lnTo>
                        <a:pt x="1004" y="0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61" name="Freeform 27"/>
                <p:cNvSpPr/>
                <p:nvPr/>
              </p:nvSpPr>
              <p:spPr bwMode="auto">
                <a:xfrm>
                  <a:off x="3300" y="2058"/>
                  <a:ext cx="809" cy="328"/>
                </a:xfrm>
                <a:custGeom>
                  <a:avLst/>
                  <a:gdLst>
                    <a:gd name="T0" fmla="*/ 0 w 905"/>
                    <a:gd name="T1" fmla="*/ 0 h 367"/>
                    <a:gd name="T2" fmla="*/ 0 w 905"/>
                    <a:gd name="T3" fmla="*/ 270 h 367"/>
                    <a:gd name="T4" fmla="*/ 905 w 905"/>
                    <a:gd name="T5" fmla="*/ 367 h 367"/>
                    <a:gd name="T6" fmla="*/ 905 w 905"/>
                    <a:gd name="T7" fmla="*/ 97 h 367"/>
                    <a:gd name="T8" fmla="*/ 0 w 905"/>
                    <a:gd name="T9" fmla="*/ 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5" h="367">
                      <a:moveTo>
                        <a:pt x="0" y="0"/>
                      </a:moveTo>
                      <a:lnTo>
                        <a:pt x="0" y="270"/>
                      </a:lnTo>
                      <a:lnTo>
                        <a:pt x="905" y="367"/>
                      </a:lnTo>
                      <a:lnTo>
                        <a:pt x="905" y="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  <p:sp>
              <p:nvSpPr>
                <p:cNvPr id="62" name="Freeform 28"/>
                <p:cNvSpPr/>
                <p:nvPr/>
              </p:nvSpPr>
              <p:spPr bwMode="auto">
                <a:xfrm>
                  <a:off x="3300" y="1980"/>
                  <a:ext cx="1706" cy="165"/>
                </a:xfrm>
                <a:custGeom>
                  <a:avLst/>
                  <a:gdLst>
                    <a:gd name="T0" fmla="*/ 1004 w 1909"/>
                    <a:gd name="T1" fmla="*/ 0 h 184"/>
                    <a:gd name="T2" fmla="*/ 0 w 1909"/>
                    <a:gd name="T3" fmla="*/ 87 h 184"/>
                    <a:gd name="T4" fmla="*/ 905 w 1909"/>
                    <a:gd name="T5" fmla="*/ 184 h 184"/>
                    <a:gd name="T6" fmla="*/ 1909 w 1909"/>
                    <a:gd name="T7" fmla="*/ 97 h 184"/>
                    <a:gd name="T8" fmla="*/ 1004 w 1909"/>
                    <a:gd name="T9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09" h="184">
                      <a:moveTo>
                        <a:pt x="1004" y="0"/>
                      </a:moveTo>
                      <a:lnTo>
                        <a:pt x="0" y="87"/>
                      </a:lnTo>
                      <a:lnTo>
                        <a:pt x="905" y="184"/>
                      </a:lnTo>
                      <a:lnTo>
                        <a:pt x="1909" y="97"/>
                      </a:lnTo>
                      <a:lnTo>
                        <a:pt x="100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8E8E8">
                        <a:gamma/>
                        <a:shade val="50980"/>
                        <a:invGamma/>
                      </a:srgbClr>
                    </a:gs>
                    <a:gs pos="100000">
                      <a:srgbClr val="E8E8E8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00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59" name="Text Box 229"/>
              <p:cNvSpPr txBox="1">
                <a:spLocks noChangeArrowheads="1"/>
              </p:cNvSpPr>
              <p:nvPr/>
            </p:nvSpPr>
            <p:spPr bwMode="auto">
              <a:xfrm rot="240000">
                <a:off x="3132" y="2072"/>
                <a:ext cx="1407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B3B3B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665" b="1" dirty="0">
                    <a:cs typeface="+mn-ea"/>
                    <a:sym typeface="+mn-lt"/>
                  </a:rPr>
                  <a:t>《</a:t>
                </a:r>
                <a:r>
                  <a:rPr lang="zh-CN" altLang="en-US" sz="2665" b="1" dirty="0">
                    <a:cs typeface="+mn-ea"/>
                    <a:sym typeface="+mn-lt"/>
                  </a:rPr>
                  <a:t>义务教育法</a:t>
                </a:r>
                <a:r>
                  <a:rPr lang="en-US" altLang="zh-CN" sz="2665" b="1" dirty="0">
                    <a:cs typeface="+mn-ea"/>
                    <a:sym typeface="+mn-lt"/>
                  </a:rPr>
                  <a:t>》</a:t>
                </a:r>
                <a:endParaRPr lang="en-US" altLang="zh-CN" sz="2665" b="1" dirty="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  <p:sp>
          <p:nvSpPr>
            <p:cNvPr id="57" name="Freeform 309"/>
            <p:cNvSpPr/>
            <p:nvPr/>
          </p:nvSpPr>
          <p:spPr bwMode="auto">
            <a:xfrm>
              <a:off x="734" y="3719"/>
              <a:ext cx="4272" cy="425"/>
            </a:xfrm>
            <a:custGeom>
              <a:avLst/>
              <a:gdLst>
                <a:gd name="T0" fmla="*/ 28 w 4272"/>
                <a:gd name="T1" fmla="*/ 0 h 425"/>
                <a:gd name="T2" fmla="*/ 2031 w 4272"/>
                <a:gd name="T3" fmla="*/ 227 h 425"/>
                <a:gd name="T4" fmla="*/ 4272 w 4272"/>
                <a:gd name="T5" fmla="*/ 17 h 425"/>
                <a:gd name="T6" fmla="*/ 4272 w 4272"/>
                <a:gd name="T7" fmla="*/ 425 h 425"/>
                <a:gd name="T8" fmla="*/ 0 w 4272"/>
                <a:gd name="T9" fmla="*/ 425 h 425"/>
                <a:gd name="T10" fmla="*/ 0 w 4272"/>
                <a:gd name="T11" fmla="*/ 0 h 425"/>
                <a:gd name="T12" fmla="*/ 28 w 4272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72" h="425">
                  <a:moveTo>
                    <a:pt x="28" y="0"/>
                  </a:moveTo>
                  <a:lnTo>
                    <a:pt x="2031" y="227"/>
                  </a:lnTo>
                  <a:lnTo>
                    <a:pt x="4272" y="17"/>
                  </a:lnTo>
                  <a:lnTo>
                    <a:pt x="4272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gradFill rotWithShape="1">
              <a:gsLst>
                <a:gs pos="0">
                  <a:srgbClr val="717171"/>
                </a:gs>
                <a:gs pos="100000">
                  <a:srgbClr val="FBFBFB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bg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000000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3">
        <p:random/>
      </p:transition>
    </mc:Choice>
    <mc:Fallback>
      <p:transition spd="slow" advTm="17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86630" y="2799080"/>
            <a:ext cx="527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消防安全</a:t>
            </a:r>
            <a:endParaRPr lang="zh-CN" sz="4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2999105" y="2409825"/>
            <a:ext cx="1661795" cy="1885950"/>
          </a:xfrm>
          <a:prstGeom prst="roundRect">
            <a:avLst>
              <a:gd name="adj" fmla="val 34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81029" y="3942039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第二部分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2" name="图片 1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162175"/>
            <a:ext cx="1871345" cy="1880870"/>
          </a:xfrm>
          <a:prstGeom prst="rect">
            <a:avLst/>
          </a:prstGeom>
        </p:spPr>
      </p:pic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5" grpId="0" bldLvl="0" animBg="1"/>
      <p:bldP spid="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5" name="文本占位符 13314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8229600" cy="5105400"/>
          </a:xfrm>
        </p:spPr>
        <p:txBody>
          <a:bodyPr/>
          <a:p>
            <a:r>
              <a:rPr lang="zh-CN" altLang="en-US" sz="6000" b="1" dirty="0"/>
              <a:t>报警电话      </a:t>
            </a:r>
            <a:r>
              <a:rPr lang="en-US" altLang="zh-CN" sz="6000" b="1"/>
              <a:t>110</a:t>
            </a:r>
            <a:endParaRPr lang="en-US" altLang="zh-CN" sz="6000" b="1"/>
          </a:p>
          <a:p>
            <a:r>
              <a:rPr lang="zh-CN" altLang="en-US" sz="6000" b="1" dirty="0"/>
              <a:t>医疗急救电话      </a:t>
            </a:r>
            <a:r>
              <a:rPr lang="en-US" altLang="zh-CN" sz="6000" b="1"/>
              <a:t>120</a:t>
            </a:r>
            <a:endParaRPr lang="en-US" altLang="zh-CN" sz="6000" b="1"/>
          </a:p>
          <a:p>
            <a:r>
              <a:rPr lang="zh-CN" altLang="en-US" sz="6000" b="1" dirty="0"/>
              <a:t>火警电话      </a:t>
            </a:r>
            <a:r>
              <a:rPr lang="en-US" altLang="zh-CN" sz="6000" b="1"/>
              <a:t>119</a:t>
            </a:r>
            <a:endParaRPr lang="en-US" altLang="zh-CN" sz="6000" b="1"/>
          </a:p>
          <a:p>
            <a:r>
              <a:rPr lang="zh-CN" altLang="en-US" sz="6000" b="1" dirty="0"/>
              <a:t>交通事故      </a:t>
            </a:r>
            <a:r>
              <a:rPr lang="en-US" altLang="zh-CN" sz="6000" b="1"/>
              <a:t>122</a:t>
            </a:r>
            <a:endParaRPr lang="en-US" altLang="zh-CN" sz="6000" b="1"/>
          </a:p>
        </p:txBody>
      </p:sp>
      <p:sp>
        <p:nvSpPr>
          <p:cNvPr id="13316" name="矩形 13315"/>
          <p:cNvSpPr/>
          <p:nvPr/>
        </p:nvSpPr>
        <p:spPr>
          <a:xfrm>
            <a:off x="2057400" y="457200"/>
            <a:ext cx="4800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>
              <a:spcBef>
                <a:spcPct val="0"/>
              </a:spcBef>
            </a:pPr>
            <a:r>
              <a:rPr lang="zh-CN" altLang="en-US" sz="54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紧急电话知多少</a:t>
            </a:r>
            <a:endParaRPr lang="zh-CN" altLang="en-US" sz="54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5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14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5">
                                            <p:txEl>
                                              <p:charRg st="14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3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315">
                                            <p:txEl>
                                              <p:charRg st="3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315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4" name="标题 105473"/>
          <p:cNvSpPr>
            <a:spLocks noGrp="1" noRot="1"/>
          </p:cNvSpPr>
          <p:nvPr>
            <p:ph type="title" idx="4294967295"/>
          </p:nvPr>
        </p:nvSpPr>
        <p:spPr>
          <a:xfrm>
            <a:off x="1919288" y="274638"/>
            <a:ext cx="8280400" cy="3802063"/>
          </a:xfrm>
        </p:spPr>
        <p:txBody>
          <a:bodyPr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66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猜谜语</a:t>
            </a:r>
            <a:br>
              <a:rPr lang="zh-CN" altLang="en-US" dirty="0"/>
            </a:b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红彤彤，一大蓬，见风它就逞英雄，无嘴能吃天下物，单怕</a:t>
            </a: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hlinkClick r:id="rId1"/>
              </a:rPr>
              <a:t>雨</a:t>
            </a: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水</a:t>
            </a: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不怕风。</a:t>
            </a:r>
            <a:r>
              <a:rPr kumimoji="0" lang="en-US" altLang="zh-CN" sz="4400" b="1" i="0" u="none" strike="noStrike" kern="1200" cap="none" spc="0" normalizeH="0" baseline="0" noProof="1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打一</a:t>
            </a: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自然</a:t>
            </a:r>
            <a:r>
              <a:rPr kumimoji="0" lang="zh-CN" altLang="en-US" sz="4400" b="1" i="0" u="none" strike="noStrike" kern="1200" cap="none" spc="0" normalizeH="0" baseline="0" noProof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现象</a:t>
            </a:r>
            <a:r>
              <a:rPr kumimoji="0" lang="en-US" altLang="zh-CN" sz="4400" b="1" i="0" u="none" strike="noStrike" kern="1200" cap="none" spc="0" normalizeH="0" baseline="0" noProof="1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en-US" altLang="zh-CN" sz="4400" b="1" i="0" u="none" strike="noStrike" kern="1200" cap="none" spc="0" normalizeH="0" baseline="0" noProof="1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5475" name="文本占位符 105474"/>
          <p:cNvSpPr>
            <a:spLocks noGrp="1"/>
          </p:cNvSpPr>
          <p:nvPr>
            <p:ph type="body" idx="1"/>
          </p:nvPr>
        </p:nvSpPr>
        <p:spPr>
          <a:xfrm>
            <a:off x="2362200" y="5199063"/>
            <a:ext cx="8007350" cy="896938"/>
          </a:xfrm>
        </p:spPr>
        <p:txBody>
          <a:bodyPr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anose="05000000000000000000" pitchFamily="2" charset="2"/>
              <a:buNone/>
            </a:pPr>
            <a:r>
              <a:rPr kumimoji="0" lang="en-US" altLang="zh-CN" sz="48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kumimoji="0" lang="zh-CN" altLang="en-US" sz="4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谜底：？    </a:t>
            </a:r>
            <a:r>
              <a:rPr kumimoji="0" lang="en-US" altLang="zh-CN" sz="48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)</a:t>
            </a:r>
            <a:endParaRPr kumimoji="0" lang="en-US" altLang="zh-CN" sz="3200" b="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103271539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0"/>
            <a:ext cx="12855575" cy="736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.SC-202003021535\Desktop\校园安全\消防\微信图片_20210327154005.jpg微信图片_2021032715400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70485"/>
            <a:ext cx="12855575" cy="70980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.SC-202003021535\Desktop\校园安全\消防\微信图片_20210327154009.jpg微信图片_2021032715400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4765" y="-63500"/>
            <a:ext cx="12806045" cy="736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.SC-202003021535\Desktop\校园安全\消防\微信图片_20210327154012.jpg微信图片_202103271540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409258"/>
            <a:ext cx="12855575" cy="64204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.SC-202003021535\Desktop\校园安全\消防\微信图片_20210327154016.jpg微信图片_202103271540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56515"/>
            <a:ext cx="12855575" cy="73520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.SC-202003021535\Desktop\校园安全\消防\微信图片_20210327154019.jpg微信图片_202103271540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1758"/>
            <a:ext cx="12855575" cy="70554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.SC-202003021535\Desktop\校园安全\消防\微信图片_20210327154023.jpg微信图片_202103271540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20955"/>
            <a:ext cx="12855575" cy="72809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流程图: 顺序访问存储器 26"/>
          <p:cNvSpPr/>
          <p:nvPr/>
        </p:nvSpPr>
        <p:spPr>
          <a:xfrm>
            <a:off x="1487593" y="1263227"/>
            <a:ext cx="6432127" cy="364828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989" y="447795"/>
            <a:ext cx="10224667" cy="695960"/>
          </a:xfrm>
        </p:spPr>
        <p:txBody>
          <a:bodyPr>
            <a:normAutofit fontScale="90000"/>
          </a:bodyPr>
          <a:lstStyle/>
          <a:p>
            <a:r>
              <a:rPr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大家想一想</a:t>
            </a:r>
            <a:endParaRPr lang="zh-CN" altLang="en-US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4" name="Rektangel 48"/>
          <p:cNvSpPr>
            <a:spLocks noChangeArrowheads="1"/>
          </p:cNvSpPr>
          <p:nvPr/>
        </p:nvSpPr>
        <p:spPr bwMode="auto">
          <a:xfrm>
            <a:off x="2380827" y="1695027"/>
            <a:ext cx="483023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2005">
              <a:spcBef>
                <a:spcPct val="20000"/>
              </a:spcBef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问题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defTabSz="802005">
              <a:spcBef>
                <a:spcPct val="20000"/>
              </a:spcBef>
            </a:pPr>
            <a:endParaRPr lang="en-US" altLang="zh-CN" sz="3200" dirty="0">
              <a:solidFill>
                <a:schemeClr val="accent4"/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defTabSz="802005">
              <a:spcBef>
                <a:spcPct val="20000"/>
              </a:spcBef>
            </a:pP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宋体" panose="02010600040101010101" charset="-122"/>
                <a:ea typeface="华文宋体" panose="02010600040101010101" charset="-122"/>
                <a:cs typeface="+mn-ea"/>
                <a:sym typeface="+mn-lt"/>
              </a:rPr>
              <a:t>哪些法律是和消防有关系的。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宋体" panose="02010600040101010101" charset="-122"/>
              <a:ea typeface="华文宋体" panose="02010600040101010101" charset="-122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8017933" y="1594273"/>
            <a:ext cx="2345267" cy="475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3">
        <p:random/>
      </p:transition>
    </mc:Choice>
    <mc:Fallback>
      <p:transition spd="slow" advTm="17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animBg="1"/>
      <p:bldP spid="24" grpId="0"/>
      <p:bldP spid="2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86630" y="2799080"/>
            <a:ext cx="527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自身安全</a:t>
            </a:r>
            <a:endParaRPr lang="zh-CN" sz="4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2999105" y="2409825"/>
            <a:ext cx="1661795" cy="1885950"/>
          </a:xfrm>
          <a:prstGeom prst="roundRect">
            <a:avLst>
              <a:gd name="adj" fmla="val 34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81029" y="3942039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第三部分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2" name="图片 1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162175"/>
            <a:ext cx="1871345" cy="1880870"/>
          </a:xfrm>
          <a:prstGeom prst="rect">
            <a:avLst/>
          </a:prstGeom>
        </p:spPr>
      </p:pic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5" grpId="0" bldLvl="0" animBg="1"/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86630" y="2799080"/>
            <a:ext cx="527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校园安全</a:t>
            </a:r>
            <a:endParaRPr lang="zh-CN" sz="4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2999105" y="2409825"/>
            <a:ext cx="1661795" cy="1885950"/>
          </a:xfrm>
          <a:prstGeom prst="roundRect">
            <a:avLst>
              <a:gd name="adj" fmla="val 34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81029" y="3942039"/>
            <a:ext cx="10972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第一部分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2" name="图片 1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162175"/>
            <a:ext cx="1871345" cy="1880870"/>
          </a:xfrm>
          <a:prstGeom prst="rect">
            <a:avLst/>
          </a:prstGeom>
        </p:spPr>
      </p:pic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5" grpId="0" bldLvl="0" animBg="1"/>
      <p:bldP spid="1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solidFill>
                  <a:srgbClr val="000099"/>
                </a:solidFill>
                <a:ea typeface="隶书" pitchFamily="49" charset="-122"/>
              </a:rPr>
              <a:t>在家注意</a:t>
            </a:r>
            <a:endParaRPr lang="zh-CN" altLang="en-US" b="1" dirty="0">
              <a:solidFill>
                <a:srgbClr val="000099"/>
              </a:solidFill>
              <a:ea typeface="隶书" pitchFamily="49" charset="-122"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5181600"/>
          </a:xfrm>
        </p:spPr>
        <p:txBody>
          <a:bodyPr vert="horz" wrap="square" lIns="91440" tIns="45720" rIns="91440" bIns="45720" anchor="t"/>
          <a:p>
            <a:pPr eaLnBrk="1" hangingPunct="1"/>
            <a:r>
              <a:rPr lang="zh-CN" altLang="en-US" sz="2800" b="1" dirty="0"/>
              <a:t>不玩猫，别逗狗，黄蜂毒蛇性凶猛；</a:t>
            </a:r>
            <a:endParaRPr lang="zh-CN" altLang="en-US" sz="2800" b="1" dirty="0"/>
          </a:p>
          <a:p>
            <a:pPr eaLnBrk="1" hangingPunct="1"/>
            <a:endParaRPr lang="zh-CN" altLang="en-US" sz="2800" b="1" dirty="0"/>
          </a:p>
          <a:p>
            <a:pPr eaLnBrk="1" hangingPunct="1"/>
            <a:r>
              <a:rPr lang="zh-CN" altLang="en-US" sz="2800" b="1" dirty="0"/>
              <a:t>动物一旦变了脸，抓伤咬伤把病得。</a:t>
            </a:r>
            <a:endParaRPr lang="zh-CN" altLang="en-US" sz="2800" b="1" dirty="0"/>
          </a:p>
        </p:txBody>
      </p:sp>
      <p:pic>
        <p:nvPicPr>
          <p:cNvPr id="16388" name="Picture 4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288" y="2708275"/>
            <a:ext cx="8497887" cy="3816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4" descr="C:\Users\Administrator.SC-202003021535\Desktop\校园安全\微信图片_20210327145336.jpg微信图片_202103271453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07198" y="0"/>
            <a:ext cx="877760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b="1" dirty="0">
                <a:ea typeface="隶书" pitchFamily="49" charset="-122"/>
              </a:rPr>
              <a:t>用电安全</a:t>
            </a:r>
            <a:endParaRPr lang="zh-CN" altLang="en-US" b="1" dirty="0">
              <a:ea typeface="隶书" pitchFamily="49" charset="-122"/>
            </a:endParaRPr>
          </a:p>
        </p:txBody>
      </p:sp>
      <p:sp>
        <p:nvSpPr>
          <p:cNvPr id="17412" name="Rectangle 3"/>
          <p:cNvSpPr>
            <a:spLocks noGrp="1"/>
          </p:cNvSpPr>
          <p:nvPr>
            <p:ph sz="half" idx="2"/>
          </p:nvPr>
        </p:nvSpPr>
        <p:spPr>
          <a:xfrm>
            <a:off x="8044815" y="151130"/>
            <a:ext cx="4038600" cy="4525963"/>
          </a:xfrm>
        </p:spPr>
        <p:txBody>
          <a:bodyPr vert="horz" wrap="square" lIns="91440" tIns="45720" rIns="91440" bIns="45720" anchor="t"/>
          <a:p>
            <a:pPr eaLnBrk="1" hangingPunct="1">
              <a:buClrTx/>
              <a:buSzTx/>
            </a:pPr>
            <a:r>
              <a:rPr lang="zh-CN" altLang="en-US" b="1" kern="1200" dirty="0">
                <a:latin typeface="黑体" panose="02010609060101010101" charset="-122"/>
                <a:ea typeface="黑体" panose="02010609060101010101" charset="-122"/>
                <a:cs typeface="+mn-cs"/>
              </a:rPr>
              <a:t>电插座，别乱动，</a:t>
            </a: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  <a:buNone/>
            </a:pPr>
            <a:r>
              <a:rPr lang="zh-CN" altLang="en-US" b="1" kern="1200" dirty="0">
                <a:latin typeface="黑体" panose="02010609060101010101" charset="-122"/>
                <a:ea typeface="黑体" panose="02010609060101010101" charset="-122"/>
                <a:cs typeface="+mn-cs"/>
              </a:rPr>
              <a:t>    开关不能胡摆弄；</a:t>
            </a: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  <a:buNone/>
            </a:pP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</a:pPr>
            <a:r>
              <a:rPr lang="zh-CN" altLang="en-US" b="1" kern="1200" dirty="0">
                <a:latin typeface="黑体" panose="02010609060101010101" charset="-122"/>
                <a:ea typeface="黑体" panose="02010609060101010101" charset="-122"/>
                <a:cs typeface="+mn-cs"/>
              </a:rPr>
              <a:t>不小心，出意外，</a:t>
            </a: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  <a:buNone/>
            </a:pPr>
            <a:r>
              <a:rPr lang="zh-CN" altLang="en-US" b="1" kern="1200" dirty="0">
                <a:latin typeface="黑体" panose="02010609060101010101" charset="-122"/>
                <a:ea typeface="黑体" panose="02010609060101010101" charset="-122"/>
                <a:cs typeface="+mn-cs"/>
              </a:rPr>
              <a:t>    断开电源动作快；</a:t>
            </a: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  <a:buNone/>
            </a:pP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</a:pPr>
            <a:r>
              <a:rPr lang="zh-CN" altLang="en-US" b="1" kern="1200" dirty="0">
                <a:latin typeface="黑体" panose="02010609060101010101" charset="-122"/>
                <a:ea typeface="黑体" panose="02010609060101010101" charset="-122"/>
                <a:cs typeface="+mn-cs"/>
              </a:rPr>
              <a:t>扑电火，要冷静，</a:t>
            </a: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  <a:buNone/>
            </a:pPr>
            <a:r>
              <a:rPr lang="zh-CN" altLang="en-US" b="1" kern="1200" dirty="0">
                <a:latin typeface="黑体" panose="02010609060101010101" charset="-122"/>
                <a:ea typeface="黑体" panose="02010609060101010101" charset="-122"/>
                <a:cs typeface="+mn-cs"/>
              </a:rPr>
              <a:t>    水和湿布不能用。</a:t>
            </a: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eaLnBrk="1" hangingPunct="1">
              <a:buClrTx/>
              <a:buSzTx/>
            </a:pPr>
            <a:endParaRPr lang="zh-CN" altLang="en-US" b="1" kern="1200" dirty="0"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4" descr="C:\Users\Administrator.SC-202003021535\Desktop\校园安全\微信图片_20210327145349.jpg微信图片_2021032714534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42896" y="0"/>
            <a:ext cx="650621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1"/>
          <p:cNvSpPr/>
          <p:nvPr>
            <p:ph sz="half" idx="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4" descr="C:\Users\Administrator.SC-202003021535\Desktop\校园安全\微信图片_20210327145341.jpg微信图片_202103271453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24250" y="150495"/>
            <a:ext cx="5143500" cy="6707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1"/>
          <p:cNvSpPr/>
          <p:nvPr>
            <p:ph sz="half" idx="2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流程图: 顺序访问存储器 26"/>
          <p:cNvSpPr/>
          <p:nvPr/>
        </p:nvSpPr>
        <p:spPr>
          <a:xfrm>
            <a:off x="1487593" y="1263227"/>
            <a:ext cx="6432127" cy="364828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989" y="447795"/>
            <a:ext cx="10224667" cy="695960"/>
          </a:xfrm>
        </p:spPr>
        <p:txBody>
          <a:bodyPr>
            <a:normAutofit fontScale="90000"/>
          </a:bodyPr>
          <a:lstStyle/>
          <a:p>
            <a:r>
              <a:rPr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大家谈一谈</a:t>
            </a:r>
            <a:endParaRPr lang="zh-CN" altLang="en-US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4" name="Rektangel 48"/>
          <p:cNvSpPr>
            <a:spLocks noChangeArrowheads="1"/>
          </p:cNvSpPr>
          <p:nvPr/>
        </p:nvSpPr>
        <p:spPr bwMode="auto">
          <a:xfrm>
            <a:off x="2639060" y="2095500"/>
            <a:ext cx="441536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2005">
              <a:spcBef>
                <a:spcPct val="20000"/>
              </a:spcBef>
            </a:pP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问题，</a:t>
            </a:r>
            <a:endParaRPr lang="en-US" altLang="zh-CN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defTabSz="802005">
              <a:spcBef>
                <a:spcPct val="20000"/>
              </a:spcBef>
            </a:pP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哪些行为属于不良行为？自己有没有不良行为？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charset="0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8017933" y="1594273"/>
            <a:ext cx="2345267" cy="475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3">
        <p:random/>
      </p:transition>
    </mc:Choice>
    <mc:Fallback>
      <p:transition spd="slow" advTm="1743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86630" y="2799080"/>
            <a:ext cx="527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交通安全</a:t>
            </a:r>
            <a:endParaRPr lang="zh-CN" sz="4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2999105" y="2409825"/>
            <a:ext cx="1661795" cy="1885950"/>
          </a:xfrm>
          <a:prstGeom prst="roundRect">
            <a:avLst>
              <a:gd name="adj" fmla="val 34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81029" y="3942039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第四部分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2" name="图片 1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162175"/>
            <a:ext cx="1871345" cy="1880870"/>
          </a:xfrm>
          <a:prstGeom prst="rect">
            <a:avLst/>
          </a:prstGeom>
        </p:spPr>
      </p:pic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5" grpId="0" bldLvl="0" animBg="1"/>
      <p:bldP spid="1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8" name="Rectangle 4" descr="200510318546566"/>
          <p:cNvSpPr/>
          <p:nvPr/>
        </p:nvSpPr>
        <p:spPr>
          <a:xfrm>
            <a:off x="2045970" y="-625475"/>
            <a:ext cx="8042275" cy="81089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8" name="Rectangle 4" descr="200510318546566"/>
          <p:cNvSpPr/>
          <p:nvPr/>
        </p:nvSpPr>
        <p:spPr>
          <a:xfrm>
            <a:off x="2045970" y="-625475"/>
            <a:ext cx="8042275" cy="81089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8" name="Rectangle 4" descr="200510318546566"/>
          <p:cNvSpPr/>
          <p:nvPr/>
        </p:nvSpPr>
        <p:spPr>
          <a:xfrm>
            <a:off x="2045970" y="-625475"/>
            <a:ext cx="8042275" cy="81089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8" name="Rectangle 4" descr="200510318546566"/>
          <p:cNvSpPr/>
          <p:nvPr/>
        </p:nvSpPr>
        <p:spPr>
          <a:xfrm>
            <a:off x="2045970" y="-625475"/>
            <a:ext cx="8042275" cy="81089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7824788" y="274638"/>
            <a:ext cx="2386012" cy="1143000"/>
          </a:xfrm>
        </p:spPr>
        <p:txBody>
          <a:bodyPr vert="horz" wrap="square" lIns="91440" tIns="45720" rIns="91440" bIns="45720" anchor="ctr">
            <a:normAutofit fontScale="90000"/>
          </a:bodyPr>
          <a:p>
            <a:pPr algn="r" eaLnBrk="1" hangingPunct="1"/>
            <a:r>
              <a:rPr lang="zh-CN" altLang="en-US" sz="4000" dirty="0">
                <a:solidFill>
                  <a:srgbClr val="FF0000"/>
                </a:solidFill>
                <a:ea typeface="隶书" pitchFamily="49" charset="-122"/>
              </a:rPr>
              <a:t>课间安全</a:t>
            </a:r>
            <a:br>
              <a:rPr lang="zh-CN" altLang="en-US" sz="4000" dirty="0"/>
            </a:br>
            <a:endParaRPr lang="zh-CN" altLang="en-US" sz="4000" dirty="0"/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135563"/>
          </a:xfrm>
        </p:spPr>
        <p:txBody>
          <a:bodyPr vert="horz" wrap="square" lIns="91440" tIns="45720" rIns="91440" bIns="45720" anchor="t"/>
          <a:p>
            <a:pPr eaLnBrk="1" hangingPunct="1"/>
            <a:r>
              <a:rPr lang="zh-CN" altLang="en-US" sz="2800" b="1" dirty="0"/>
              <a:t>课间游戏不可少，有趣正规不打闹；</a:t>
            </a:r>
            <a:endParaRPr lang="zh-CN" altLang="en-US" sz="2800" b="1" dirty="0"/>
          </a:p>
          <a:p>
            <a:pPr eaLnBrk="1" hangingPunct="1"/>
            <a:r>
              <a:rPr lang="zh-CN" altLang="en-US" sz="2800" b="1" dirty="0"/>
              <a:t>要想跑步上操场，场地宽大最理想；</a:t>
            </a:r>
            <a:endParaRPr lang="zh-CN" altLang="en-US" sz="2800" b="1" dirty="0"/>
          </a:p>
          <a:p>
            <a:pPr eaLnBrk="1" hangingPunct="1"/>
            <a:r>
              <a:rPr lang="zh-CN" altLang="en-US" sz="2800" b="1" dirty="0"/>
              <a:t>楼梯扶手不要趴， 掉下容易摔傻瓜。</a:t>
            </a:r>
            <a:endParaRPr lang="zh-CN" altLang="en-US" b="1" dirty="0"/>
          </a:p>
        </p:txBody>
      </p:sp>
      <p:pic>
        <p:nvPicPr>
          <p:cNvPr id="14340" name="Picture 4" descr="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0" y="3357563"/>
            <a:ext cx="3455988" cy="324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Picture 5" descr="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57563"/>
            <a:ext cx="4032250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Text Box 6"/>
          <p:cNvSpPr txBox="1"/>
          <p:nvPr/>
        </p:nvSpPr>
        <p:spPr>
          <a:xfrm>
            <a:off x="2135188" y="2636838"/>
            <a:ext cx="612330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dirty="0">
                <a:latin typeface="Calibri" panose="020F0502020204030204" charset="0"/>
              </a:rPr>
              <a:t>.</a:t>
            </a:r>
            <a:r>
              <a:rPr lang="zh-CN" altLang="en-US" sz="2800" b="1" dirty="0">
                <a:latin typeface="Calibri" panose="020F0502020204030204" charset="0"/>
              </a:rPr>
              <a:t>体育活动按规则，  危险动作易伤人。</a:t>
            </a:r>
            <a:endParaRPr lang="zh-CN" altLang="en-US" sz="2800" b="1" dirty="0">
              <a:latin typeface="Calibri" panose="020F0502020204030204" charset="0"/>
            </a:endParaRPr>
          </a:p>
        </p:txBody>
      </p:sp>
      <p:sp>
        <p:nvSpPr>
          <p:cNvPr id="14343" name="WordArt 7"/>
          <p:cNvSpPr>
            <a:spLocks noTextEdit="1"/>
          </p:cNvSpPr>
          <p:nvPr/>
        </p:nvSpPr>
        <p:spPr>
          <a:xfrm>
            <a:off x="1774825" y="0"/>
            <a:ext cx="3960813" cy="836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altLang="zh-CN" sz="3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隶书" charset="0"/>
                <a:ea typeface="隶书" charset="0"/>
              </a:rPr>
              <a:t>                     </a:t>
            </a:r>
            <a:r>
              <a:rPr lang="zh-CN" altLang="en-US" sz="3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隶书" charset="0"/>
                <a:ea typeface="隶书" charset="0"/>
              </a:rPr>
              <a:t>学校安全七字歌</a:t>
            </a:r>
            <a:endParaRPr lang="zh-CN" altLang="en-US" sz="3600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隶书" charset="0"/>
              <a:ea typeface="隶书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86630" y="2799080"/>
            <a:ext cx="527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防溺水安全</a:t>
            </a:r>
            <a:endParaRPr lang="zh-CN" sz="4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2999105" y="2409825"/>
            <a:ext cx="1661795" cy="1885950"/>
          </a:xfrm>
          <a:prstGeom prst="roundRect">
            <a:avLst>
              <a:gd name="adj" fmla="val 34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81029" y="3942039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第五部分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2" name="图片 1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162175"/>
            <a:ext cx="1871345" cy="1880870"/>
          </a:xfrm>
          <a:prstGeom prst="rect">
            <a:avLst/>
          </a:prstGeom>
        </p:spPr>
      </p:pic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5" grpId="0" bldLvl="0" animBg="1"/>
      <p:bldP spid="1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.SC-202003021535\Desktop\校园安全\防溺水.jpg防溺水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00450" y="-1743075"/>
            <a:ext cx="5570220" cy="867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溺水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5365" y="-574675"/>
            <a:ext cx="8200390" cy="867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.SC-202003021535\Desktop\校园安全\溺水二.jpg溺水二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41563" y="-574675"/>
            <a:ext cx="8087995" cy="867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.SC-202003021535\Desktop\校园安全\微信图片_20210327151224.jpg微信图片_202103271512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41563" y="-574675"/>
            <a:ext cx="8087995" cy="867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86630" y="2799080"/>
            <a:ext cx="527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防性侵安全</a:t>
            </a:r>
            <a:endParaRPr lang="zh-CN" sz="4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2999105" y="2409825"/>
            <a:ext cx="1661795" cy="1885950"/>
          </a:xfrm>
          <a:prstGeom prst="roundRect">
            <a:avLst>
              <a:gd name="adj" fmla="val 346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81029" y="3942039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第六部分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2" name="图片 1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5" y="2162175"/>
            <a:ext cx="1871345" cy="1880870"/>
          </a:xfrm>
          <a:prstGeom prst="rect">
            <a:avLst/>
          </a:prstGeom>
        </p:spPr>
      </p:pic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5" grpId="0" bldLvl="0" animBg="1"/>
      <p:bldP spid="1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印刷 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20" name="图片 19" descr="印 刷页面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3281029" y="3942039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第六部分</a:t>
            </a:r>
            <a:endParaRPr lang="zh-CN" altLang="en-US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9" name="图片 18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5450" y="495935"/>
            <a:ext cx="2724785" cy="1913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0" y="6714435"/>
            <a:ext cx="12192000" cy="14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pic>
        <p:nvPicPr>
          <p:cNvPr id="10" name="图片 9" descr="7c4c11c28218aa5dbac54d6f89c6dd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136005"/>
            <a:ext cx="12227560" cy="706755"/>
          </a:xfrm>
          <a:prstGeom prst="rect">
            <a:avLst/>
          </a:prstGeom>
        </p:spPr>
      </p:pic>
      <p:pic>
        <p:nvPicPr>
          <p:cNvPr id="4" name="WeChat_20210406093834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6260" y="165735"/>
            <a:ext cx="11271885" cy="633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流程图: 顺序访问存储器 26"/>
          <p:cNvSpPr/>
          <p:nvPr/>
        </p:nvSpPr>
        <p:spPr>
          <a:xfrm>
            <a:off x="1487593" y="1263227"/>
            <a:ext cx="6432127" cy="364828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989" y="447795"/>
            <a:ext cx="10224667" cy="695960"/>
          </a:xfrm>
        </p:spPr>
        <p:txBody>
          <a:bodyPr>
            <a:normAutofit fontScale="90000"/>
          </a:bodyPr>
          <a:lstStyle/>
          <a:p>
            <a:r>
              <a:rPr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+mn-ea"/>
                <a:sym typeface="+mn-lt"/>
              </a:rPr>
              <a:t>大家谈一谈</a:t>
            </a:r>
            <a:endParaRPr lang="zh-CN" altLang="en-US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4" name="Rektangel 48"/>
          <p:cNvSpPr>
            <a:spLocks noChangeArrowheads="1"/>
          </p:cNvSpPr>
          <p:nvPr/>
        </p:nvSpPr>
        <p:spPr bwMode="auto">
          <a:xfrm>
            <a:off x="2639060" y="2095500"/>
            <a:ext cx="4415367" cy="176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2005">
              <a:spcBef>
                <a:spcPct val="20000"/>
              </a:spcBef>
            </a:pP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问题，</a:t>
            </a:r>
            <a:endParaRPr lang="en-US" altLang="zh-CN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defTabSz="802005">
              <a:spcBef>
                <a:spcPct val="20000"/>
              </a:spcBef>
            </a:pP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哪些地方是不能摸得，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ea"/>
              <a:sym typeface="+mn-lt"/>
            </a:endParaRPr>
          </a:p>
          <a:p>
            <a:pPr defTabSz="802005">
              <a:spcBef>
                <a:spcPct val="20000"/>
              </a:spcBef>
            </a:pPr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charset="0"/>
                <a:cs typeface="+mn-ea"/>
                <a:sym typeface="+mn-lt"/>
              </a:rPr>
              <a:t>那些行为是不可取的。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charset="0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8017933" y="1594273"/>
            <a:ext cx="2345267" cy="475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3">
        <p:random/>
      </p:transition>
    </mc:Choice>
    <mc:Fallback>
      <p:transition spd="slow" advTm="1743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印刷页面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2785745"/>
            <a:ext cx="12188825" cy="4153535"/>
          </a:xfrm>
          <a:prstGeom prst="rect">
            <a:avLst/>
          </a:prstGeom>
        </p:spPr>
      </p:pic>
      <p:sp>
        <p:nvSpPr>
          <p:cNvPr id="10" name="PA_圆角矩形 9"/>
          <p:cNvSpPr/>
          <p:nvPr>
            <p:custDataLst>
              <p:tags r:id="rId2"/>
            </p:custDataLst>
          </p:nvPr>
        </p:nvSpPr>
        <p:spPr>
          <a:xfrm>
            <a:off x="4214178" y="4413885"/>
            <a:ext cx="3995420" cy="360045"/>
          </a:xfrm>
          <a:prstGeom prst="roundRect">
            <a:avLst>
              <a:gd name="adj" fmla="val 50000"/>
            </a:avLst>
          </a:prstGeom>
          <a:solidFill>
            <a:srgbClr val="F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b="1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开学</a:t>
            </a:r>
            <a:r>
              <a:rPr lang="zh-CN" altLang="en-US" b="1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第一</a:t>
            </a:r>
            <a:r>
              <a:rPr lang="zh-CN" altLang="en-US" b="1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课</a:t>
            </a:r>
            <a:endParaRPr lang="zh-CN" altLang="en-US" b="1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4" name="图片 13" descr="09eea02a48ac f833b9858910a08d5c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7455" y="871855"/>
            <a:ext cx="2724785" cy="1913890"/>
          </a:xfrm>
          <a:prstGeom prst="rect">
            <a:avLst/>
          </a:prstGeom>
        </p:spPr>
      </p:pic>
      <p:sp>
        <p:nvSpPr>
          <p:cNvPr id="37" name="文本框 6"/>
          <p:cNvSpPr txBox="1">
            <a:spLocks noChangeArrowheads="1"/>
          </p:cNvSpPr>
          <p:nvPr/>
        </p:nvSpPr>
        <p:spPr bwMode="auto">
          <a:xfrm>
            <a:off x="4576113" y="4876483"/>
            <a:ext cx="328231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汇报人：柳林啸</a:t>
            </a:r>
            <a:r>
              <a:rPr lang="en-US" altLang="zh-CN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  时间：</a:t>
            </a:r>
            <a:r>
              <a:rPr lang="en-US" altLang="zh-CN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500" b="1" dirty="0" smtClean="0">
                <a:solidFill>
                  <a:srgbClr val="F2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月</a:t>
            </a:r>
            <a:endParaRPr lang="zh-CN" altLang="en-US" sz="1500" b="1" dirty="0">
              <a:solidFill>
                <a:srgbClr val="F2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f74d0853612882bc01f840cff4d69d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556895"/>
            <a:ext cx="2917825" cy="2932430"/>
          </a:xfrm>
          <a:prstGeom prst="rect">
            <a:avLst/>
          </a:prstGeom>
        </p:spPr>
      </p:pic>
      <p:sp>
        <p:nvSpPr>
          <p:cNvPr id="4" name="PA_文本框 3"/>
          <p:cNvSpPr txBox="1"/>
          <p:nvPr>
            <p:custDataLst>
              <p:tags r:id="rId5"/>
            </p:custDataLst>
          </p:nvPr>
        </p:nvSpPr>
        <p:spPr>
          <a:xfrm>
            <a:off x="3616960" y="3352165"/>
            <a:ext cx="5472430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60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sz="6000" b="1" kern="2200" spc="600" dirty="0" smtClean="0">
                <a:solidFill>
                  <a:srgbClr val="F2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感谢倾听</a:t>
            </a:r>
            <a:endParaRPr lang="en-US" altLang="zh-CN" sz="6000" b="1" kern="2200" spc="600" dirty="0" smtClean="0">
              <a:solidFill>
                <a:srgbClr val="F2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descr="印刷 页面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" y="166370"/>
            <a:ext cx="4517390" cy="3511550"/>
          </a:xfrm>
          <a:prstGeom prst="rect">
            <a:avLst/>
          </a:prstGeom>
        </p:spPr>
      </p:pic>
      <p:pic>
        <p:nvPicPr>
          <p:cNvPr id="16" name="图片 15" descr="印 刷页面 (4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320" y="-17780"/>
            <a:ext cx="3026410" cy="2176145"/>
          </a:xfrm>
          <a:prstGeom prst="rect">
            <a:avLst/>
          </a:prstGeom>
        </p:spPr>
      </p:pic>
      <p:pic>
        <p:nvPicPr>
          <p:cNvPr id="17" name="图片 16" descr="255daa9c7c2a0bde3558517a3f6a55a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480" y="4043680"/>
            <a:ext cx="1720215" cy="635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7" grpId="0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Picture 2" descr="1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3213100"/>
            <a:ext cx="42672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774825" y="333375"/>
            <a:ext cx="830580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kumimoji="1" lang="zh-CN" altLang="en-US" sz="32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进出教室要</a:t>
            </a:r>
            <a:r>
              <a:rPr kumimoji="1" lang="zh-CN" altLang="en-US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有秩序</a:t>
            </a:r>
            <a:r>
              <a:rPr kumimoji="1" lang="zh-CN" altLang="en-US" sz="32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、不要推挤</a:t>
            </a:r>
            <a:endParaRPr kumimoji="1" lang="zh-CN" altLang="en-US" sz="3200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pic>
        <p:nvPicPr>
          <p:cNvPr id="100357" name="Picture 5" descr="1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196975"/>
            <a:ext cx="41910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010400" y="1600200"/>
            <a:ext cx="3276600" cy="10763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kumimoji="1" lang="zh-CN" altLang="en-US" sz="32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有序进出，顺利又迅速</a:t>
            </a:r>
            <a:endParaRPr kumimoji="1" lang="zh-CN" altLang="en-US" sz="3200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1774825" y="4797425"/>
            <a:ext cx="3581400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1" lang="zh-CN" altLang="en-US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推挤容易产生意外</a:t>
            </a:r>
            <a:endParaRPr kumimoji="1" lang="zh-CN" altLang="en-US" sz="3200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"/>
                                        <p:tgtEl>
                                          <p:spTgt spid="10035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"/>
                                        <p:tgtEl>
                                          <p:spTgt spid="100358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"/>
                                        <p:tgtEl>
                                          <p:spTgt spid="10036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"/>
                                        <p:tgtEl>
                                          <p:spTgt spid="10036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ldLvl="0" animBg="1"/>
      <p:bldP spid="100358" grpId="0" build="p"/>
      <p:bldP spid="10036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1774825" y="260350"/>
            <a:ext cx="7777163" cy="1295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在教室和走廊奔跑、追逐玩耍容易发生意外</a:t>
            </a:r>
            <a:r>
              <a:rPr kumimoji="1" lang="zh-CN" altLang="en-US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新细明体"/>
              </a:rPr>
              <a:t> </a:t>
            </a:r>
            <a:endParaRPr kumimoji="1" lang="zh-CN" altLang="en-US" sz="3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101380" name="Picture 4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288" y="1916113"/>
            <a:ext cx="8382000" cy="3949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063750" y="260350"/>
            <a:ext cx="5334000" cy="7067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40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上下楼梯时</a:t>
            </a:r>
            <a:r>
              <a:rPr kumimoji="1" lang="en-US" altLang="zh-CN" sz="40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……</a:t>
            </a:r>
            <a:endParaRPr kumimoji="1" lang="en-US" altLang="zh-CN" sz="4000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2063750" y="1268413"/>
            <a:ext cx="7543800" cy="70675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kumimoji="1" lang="zh-CN" altLang="en-US" sz="40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尽量</a:t>
            </a:r>
            <a:r>
              <a:rPr kumimoji="1" lang="zh-CN" altLang="en-US" sz="40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靠边行走</a:t>
            </a:r>
            <a:r>
              <a:rPr kumimoji="1" lang="zh-CN" altLang="en-US" sz="40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、不要奔跑</a:t>
            </a:r>
            <a:endParaRPr kumimoji="1" lang="zh-CN" altLang="en-US" sz="4000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pic>
        <p:nvPicPr>
          <p:cNvPr id="102404" name="Picture 4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2313" y="2205038"/>
            <a:ext cx="8153400" cy="39608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4" descr="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4425" y="3357563"/>
            <a:ext cx="3203575" cy="3500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WordArt 9"/>
          <p:cNvSpPr>
            <a:spLocks noTextEdit="1"/>
          </p:cNvSpPr>
          <p:nvPr/>
        </p:nvSpPr>
        <p:spPr>
          <a:xfrm>
            <a:off x="2135188" y="476250"/>
            <a:ext cx="4824412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3600" b="1" i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隶书" charset="0"/>
                <a:ea typeface="隶书" charset="0"/>
              </a:rPr>
              <a:t>你留心观察了吗？</a:t>
            </a:r>
            <a:endParaRPr lang="zh-CN" altLang="en-US" sz="3600" b="1" i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隶书" charset="0"/>
              <a:ea typeface="隶书" charset="0"/>
            </a:endParaRPr>
          </a:p>
        </p:txBody>
      </p:sp>
      <p:sp>
        <p:nvSpPr>
          <p:cNvPr id="13316" name="WordArt 10"/>
          <p:cNvSpPr>
            <a:spLocks noTextEdit="1"/>
          </p:cNvSpPr>
          <p:nvPr/>
        </p:nvSpPr>
        <p:spPr>
          <a:xfrm>
            <a:off x="2279650" y="1268413"/>
            <a:ext cx="6696075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在我们的校园里还有哪些安全隐患？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17" name="WordArt 11"/>
          <p:cNvSpPr>
            <a:spLocks noTextEdit="1"/>
          </p:cNvSpPr>
          <p:nvPr/>
        </p:nvSpPr>
        <p:spPr>
          <a:xfrm>
            <a:off x="2063750" y="2924175"/>
            <a:ext cx="2800350" cy="60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90000" lnSpcReduction="1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隶书" charset="0"/>
                <a:ea typeface="隶书" charset="0"/>
              </a:rPr>
              <a:t>提醒大家注意</a:t>
            </a:r>
            <a:endParaRPr lang="zh-CN" altLang="en-US" sz="3600" b="1"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  <a:tileRect/>
              </a:gradFill>
              <a:latin typeface="隶书" charset="0"/>
              <a:ea typeface="隶书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96249" y="1217930"/>
            <a:ext cx="69557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rPr>
              <a:t>拒绝校园欺凌</a:t>
            </a:r>
            <a:endParaRPr lang="zh-CN" altLang="en-US" sz="8800" b="1" dirty="0"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83562" y="2782669"/>
            <a:ext cx="598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cs typeface="+mn-ea"/>
                <a:sym typeface="+mn-lt"/>
              </a:rPr>
              <a:t>—— </a:t>
            </a:r>
            <a:r>
              <a:rPr lang="zh-CN" altLang="en-US" sz="3600" dirty="0">
                <a:cs typeface="+mn-ea"/>
                <a:sym typeface="+mn-lt"/>
              </a:rPr>
              <a:t>建造友善和谐校园 </a:t>
            </a:r>
            <a:r>
              <a:rPr lang="en-US" altLang="zh-CN" sz="3600" dirty="0">
                <a:cs typeface="+mn-ea"/>
                <a:sym typeface="+mn-lt"/>
              </a:rPr>
              <a:t>——</a:t>
            </a:r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290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  <p:tag name="KSO_WM_UNIT_PLACING_PICTURE_USER_VIEWPORT" val="{&quot;height&quot;:2325,&quot;width&quot;:16553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KSO_WPP_MARK_KEY" val="843e9a73-5e73-4cfb-ac44-249bc056e3f0"/>
  <p:tag name="COMMONDATA" val="eyJoZGlkIjoiMjBhMDZkNGJjNzViMjdiNjI1ZDkxNmRjMzU3ZDgwZG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1185</Words>
  <Application>WPS 演示</Application>
  <PresentationFormat>宽屏</PresentationFormat>
  <Paragraphs>190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2" baseType="lpstr">
      <vt:lpstr>Arial</vt:lpstr>
      <vt:lpstr>宋体</vt:lpstr>
      <vt:lpstr>Wingdings</vt:lpstr>
      <vt:lpstr>Calibri</vt:lpstr>
      <vt:lpstr>黑体</vt:lpstr>
      <vt:lpstr>微软雅黑</vt:lpstr>
      <vt:lpstr>隶书</vt:lpstr>
      <vt:lpstr>隶书</vt:lpstr>
      <vt:lpstr>Times New Roman</vt:lpstr>
      <vt:lpstr>新细明体</vt:lpstr>
      <vt:lpstr>Segoe Print</vt:lpstr>
      <vt:lpstr>Arial Unicode MS</vt:lpstr>
      <vt:lpstr>华文宋体</vt:lpstr>
      <vt:lpstr>Office 主题</vt:lpstr>
      <vt:lpstr>PowerPoint 演示文稿</vt:lpstr>
      <vt:lpstr>PowerPoint 演示文稿</vt:lpstr>
      <vt:lpstr>PowerPoint 演示文稿</vt:lpstr>
      <vt:lpstr>课间安全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互相交流</vt:lpstr>
      <vt:lpstr>PowerPoint 演示文稿</vt:lpstr>
      <vt:lpstr>什么是法？与未成年人相关的法律有哪些？ </vt:lpstr>
      <vt:lpstr>与未成年人相关的法律有哪些？</vt:lpstr>
      <vt:lpstr>PowerPoint 演示文稿</vt:lpstr>
      <vt:lpstr>猜谜语 红彤彤，一大蓬，见风它就逞英雄，无嘴能吃天下物，单怕雨水不怕风。(打一自然现象)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大家想一想</vt:lpstr>
      <vt:lpstr>PowerPoint 演示文稿</vt:lpstr>
      <vt:lpstr>在家注意</vt:lpstr>
      <vt:lpstr>用电安全</vt:lpstr>
      <vt:lpstr>PowerPoint 演示文稿</vt:lpstr>
      <vt:lpstr>PowerPoint 演示文稿</vt:lpstr>
      <vt:lpstr>大家谈一谈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大家谈一谈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6</cp:revision>
  <dcterms:created xsi:type="dcterms:W3CDTF">2021-03-27T06:01:00Z</dcterms:created>
  <dcterms:modified xsi:type="dcterms:W3CDTF">2023-02-07T13:11:03Z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2052-11.1.0.12759</vt:lpwstr>
  </property>
  <property fmtid="{D5CDD505-2E9C-101B-9397-08002B2CF9AE}" pid="3" name="ICV">
    <vt:lpwstr>AA2C7497949F4C1BB816214CE5688E2D</vt:lpwstr>
  </property>
</Properties>
</file>